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59" r:id="rId4"/>
    <p:sldId id="334" r:id="rId5"/>
    <p:sldId id="345" r:id="rId6"/>
    <p:sldId id="335" r:id="rId7"/>
    <p:sldId id="336" r:id="rId8"/>
    <p:sldId id="344" r:id="rId9"/>
    <p:sldId id="333" r:id="rId10"/>
    <p:sldId id="306" r:id="rId11"/>
    <p:sldId id="266" r:id="rId12"/>
    <p:sldId id="349" r:id="rId13"/>
    <p:sldId id="262" r:id="rId14"/>
    <p:sldId id="269" r:id="rId15"/>
    <p:sldId id="347" r:id="rId16"/>
    <p:sldId id="348" r:id="rId17"/>
    <p:sldId id="364" r:id="rId18"/>
    <p:sldId id="265" r:id="rId19"/>
    <p:sldId id="299" r:id="rId20"/>
    <p:sldId id="319" r:id="rId21"/>
    <p:sldId id="313" r:id="rId22"/>
    <p:sldId id="365" r:id="rId23"/>
    <p:sldId id="311" r:id="rId24"/>
    <p:sldId id="351" r:id="rId25"/>
    <p:sldId id="352" r:id="rId26"/>
    <p:sldId id="353" r:id="rId27"/>
    <p:sldId id="354" r:id="rId28"/>
    <p:sldId id="289" r:id="rId29"/>
    <p:sldId id="357" r:id="rId30"/>
    <p:sldId id="355" r:id="rId31"/>
    <p:sldId id="358" r:id="rId32"/>
    <p:sldId id="356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man K" initials="RK" lastIdx="1" clrIdx="0">
    <p:extLst>
      <p:ext uri="{19B8F6BF-5375-455C-9EA6-DF929625EA0E}">
        <p15:presenceInfo xmlns:p15="http://schemas.microsoft.com/office/powerpoint/2012/main" xmlns="" userId="e4c6409dd65e2b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00FF"/>
    <a:srgbClr val="000099"/>
    <a:srgbClr val="CC99FF"/>
    <a:srgbClr val="FF7C8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4870" autoAdjust="0"/>
    <p:restoredTop sz="94622" autoAdjust="0"/>
  </p:normalViewPr>
  <p:slideViewPr>
    <p:cSldViewPr>
      <p:cViewPr varScale="1">
        <p:scale>
          <a:sx n="71" d="100"/>
          <a:sy n="71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Спеціаліст вищої категорії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2019/2020</c:v>
                </c:pt>
                <c:pt idx="1">
                  <c:v>2020/2021</c:v>
                </c:pt>
                <c:pt idx="2">
                  <c:v>2021/2022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56-4A35-8875-C02FB20D1F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Спеціаліст І категорії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2019/2020</c:v>
                </c:pt>
                <c:pt idx="1">
                  <c:v>2020/2021</c:v>
                </c:pt>
                <c:pt idx="2">
                  <c:v>2021/2022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656-4A35-8875-C02FB20D1F0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Спеціаліст ІІ категорії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2019/2020</c:v>
                </c:pt>
                <c:pt idx="1">
                  <c:v>2020/2021</c:v>
                </c:pt>
                <c:pt idx="2">
                  <c:v>2021/2022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656-4A35-8875-C02FB20D1F0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Спеціаліст, 11 розряд</c:v>
                </c:pt>
              </c:strCache>
            </c:strRef>
          </c:tx>
          <c:invertIfNegative val="0"/>
          <c:dLbls>
            <c:spPr>
              <a:noFill/>
              <a:ln w="25375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2019/2020</c:v>
                </c:pt>
                <c:pt idx="1">
                  <c:v>2020/2021</c:v>
                </c:pt>
                <c:pt idx="2">
                  <c:v>2021/2022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14</c:v>
                </c:pt>
                <c:pt idx="1">
                  <c:v>14</c:v>
                </c:pt>
                <c:pt idx="2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656-4A35-8875-C02FB20D1F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0365952"/>
        <c:axId val="90367488"/>
        <c:axId val="0"/>
      </c:bar3DChart>
      <c:catAx>
        <c:axId val="90365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0367488"/>
        <c:crosses val="autoZero"/>
        <c:auto val="1"/>
        <c:lblAlgn val="ctr"/>
        <c:lblOffset val="100"/>
        <c:noMultiLvlLbl val="0"/>
      </c:catAx>
      <c:valAx>
        <c:axId val="90367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365952"/>
        <c:crosses val="autoZero"/>
        <c:crossBetween val="between"/>
      </c:valAx>
      <c:spPr>
        <a:noFill/>
        <a:ln w="25375">
          <a:noFill/>
        </a:ln>
      </c:spPr>
    </c:plotArea>
    <c:legend>
      <c:legendPos val="r"/>
      <c:layout>
        <c:manualLayout>
          <c:xMode val="edge"/>
          <c:yMode val="edge"/>
          <c:x val="0.68505336832895869"/>
          <c:y val="0.28421052631578947"/>
          <c:w val="0.30071170051112023"/>
          <c:h val="0.50526315789472687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 w="26950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Фізична</c:v>
                </c:pt>
                <c:pt idx="1">
                  <c:v>Мотиваційна</c:v>
                </c:pt>
                <c:pt idx="2">
                  <c:v>Інтелектуальна</c:v>
                </c:pt>
                <c:pt idx="3">
                  <c:v>Соціально-моральна</c:v>
                </c:pt>
                <c:pt idx="4">
                  <c:v>Емоційно-вольова</c:v>
                </c:pt>
                <c:pt idx="5">
                  <c:v>Комунікативно-мовленнєва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92</c:v>
                </c:pt>
                <c:pt idx="1">
                  <c:v>93</c:v>
                </c:pt>
                <c:pt idx="2">
                  <c:v>93</c:v>
                </c:pt>
                <c:pt idx="3">
                  <c:v>91</c:v>
                </c:pt>
                <c:pt idx="4">
                  <c:v>92</c:v>
                </c:pt>
                <c:pt idx="5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F9-4BB1-9267-27A2B9739BF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91918720"/>
        <c:axId val="91920256"/>
      </c:barChart>
      <c:catAx>
        <c:axId val="919187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1920256"/>
        <c:crosses val="autoZero"/>
        <c:auto val="1"/>
        <c:lblAlgn val="ctr"/>
        <c:lblOffset val="100"/>
        <c:noMultiLvlLbl val="0"/>
      </c:catAx>
      <c:valAx>
        <c:axId val="91920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19187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280B6-56F9-4A01-8B3E-FB0AC9A73416}" type="datetimeFigureOut">
              <a:rPr lang="uk-UA" smtClean="0"/>
              <a:pPr/>
              <a:t>10.09.2021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29EDD-92FD-4005-A88E-0C0FB3DA43B6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3561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10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28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29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83003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5858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77319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9EDD-92FD-4005-A88E-0C0FB3DA43B6}" type="slidenum">
              <a:rPr lang="uk-UA" smtClean="0"/>
              <a:pPr/>
              <a:t>32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97991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70BC3-4C47-4791-A2E2-0CE3DC322986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C0788-C87D-4571-86DE-C52EF30AC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DBFE6-1125-4DB5-940B-75C1DD6DB4A1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DCC5-402C-4B50-8D0B-AE16D5B9A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4843A-129C-43C1-9660-E95502B30B9D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9FE26-6576-480F-861D-24B7EA007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2B9FD-2619-4947-98C6-F2967C8E26C5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70731-1B65-407B-9D09-6A086BE91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B053C-E849-4062-BAFA-B35744833453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E3F85-4F1B-409D-BFAA-0160116644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5B379-2959-4D42-8256-75EB2A50C35E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AAA7C-6A83-4093-9568-82FD730C0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7A3C0-E5AE-497D-94FD-23F0EF43E211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CEC0A-0D19-457F-8D56-BECB24E93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A9040-9296-475C-9A74-D16EDB5370C9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2B746-8932-49F0-ACDF-955177985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CDD01-D473-4826-8936-1371E8FF5BEC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EDA34-D8FE-4385-A7D0-2025F58DA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7E29B-348B-4DC6-AC77-76143DDAACEF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B58E2-8B35-4A53-854E-AE68E14C2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8AA64-20CF-4F6F-B207-4B046FD5812F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EA374-308B-4408-AA45-9C801B926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5D0135-9A65-41E1-A526-434C904232B4}" type="datetimeFigureOut">
              <a:rPr lang="ru-RU"/>
              <a:pPr>
                <a:defRPr/>
              </a:pPr>
              <a:t>10.09.2021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DD2081-04A9-4AC7-BE7F-72B62C4FAA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8" descr="D:\Мои документы\Оформление\Рамки цветы\ромашки\0_19b9d6_c2e609d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27425">
            <a:off x="98425" y="-273050"/>
            <a:ext cx="8102600" cy="710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685800" y="2060848"/>
            <a:ext cx="7772400" cy="1440160"/>
          </a:xfrm>
        </p:spPr>
        <p:txBody>
          <a:bodyPr/>
          <a:lstStyle/>
          <a:p>
            <a:pPr eaLnBrk="1" hangingPunct="1"/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За</a:t>
            </a:r>
            <a:r>
              <a:rPr lang="uk-UA" sz="3600" b="1" dirty="0" err="1">
                <a:solidFill>
                  <a:srgbClr val="0000FF"/>
                </a:solidFill>
                <a:latin typeface="Times New Roman" pitchFamily="18" charset="0"/>
              </a:rPr>
              <a:t>гальні</a:t>
            </a:r>
            <a:r>
              <a:rPr lang="uk-UA" sz="3600" b="1" dirty="0">
                <a:solidFill>
                  <a:srgbClr val="0000FF"/>
                </a:solidFill>
                <a:latin typeface="Times New Roman" pitchFamily="18" charset="0"/>
              </a:rPr>
              <a:t> збори педагогічного колективу, батьківського комітету, ради та громадськості ЗДО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800" dirty="0">
                <a:solidFill>
                  <a:schemeClr val="tx2"/>
                </a:solidFill>
              </a:rPr>
              <a:t>Комунальний заклад “Дошкільний навчальний заклад (ясла-садок) №93 Харківської міської ради”</a:t>
            </a:r>
            <a:endParaRPr lang="ru-RU" sz="2800" dirty="0">
              <a:solidFill>
                <a:schemeClr val="tx2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pic>
        <p:nvPicPr>
          <p:cNvPr id="13316" name="Picture 2" descr="D:\Мои документы\Оформление\небо\54c6bbe9b8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0" y="19050"/>
            <a:ext cx="1584325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896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Ігрове  середовище: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Пов’язане зображенн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373216"/>
            <a:ext cx="5295900" cy="135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1268760"/>
            <a:ext cx="7164288" cy="402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939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8"/>
          <p:cNvSpPr>
            <a:spLocks noChangeArrowheads="1" noChangeShapeType="1" noTextEdit="1"/>
          </p:cNvSpPr>
          <p:nvPr/>
        </p:nvSpPr>
        <p:spPr bwMode="auto">
          <a:xfrm>
            <a:off x="1219055" y="188913"/>
            <a:ext cx="5657201" cy="1044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pic>
        <p:nvPicPr>
          <p:cNvPr id="10" name="Picture 2" descr="D:\Мои документы\Оформление\Детки\deti_2.png">
            <a:extLst>
              <a:ext uri="{FF2B5EF4-FFF2-40B4-BE49-F238E27FC236}">
                <a16:creationId xmlns:a16="http://schemas.microsoft.com/office/drawing/2014/main" xmlns="" id="{DB26758B-01C3-41D1-8C7C-32003E0B8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001161"/>
            <a:ext cx="2627784" cy="285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ЗДО№93.ЮНІ ЧИТАЧІ ПЕРІОДИ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1412776"/>
            <a:ext cx="3741181" cy="1728192"/>
          </a:xfrm>
          <a:prstGeom prst="rect">
            <a:avLst/>
          </a:prstGeom>
        </p:spPr>
      </p:pic>
      <p:pic>
        <p:nvPicPr>
          <p:cNvPr id="11" name="Рисунок 10" descr="ЗДО№93.ДЕНЬ ПОЛЯРНОГО ВЕДМЕДЯ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3212976"/>
            <a:ext cx="4464496" cy="3352234"/>
          </a:xfrm>
          <a:prstGeom prst="rect">
            <a:avLst/>
          </a:prstGeom>
        </p:spPr>
      </p:pic>
      <p:pic>
        <p:nvPicPr>
          <p:cNvPr id="8" name="Рисунок 7" descr="ЗДО№93.ЛЯЛЬКОВИЙ ТЕАТР САМОРОБНОЇ ІГРАШКИ РУКАВИЧКА.(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404664"/>
            <a:ext cx="4067944" cy="3050958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8"/>
          <p:cNvSpPr>
            <a:spLocks noChangeArrowheads="1" noChangeShapeType="1" noTextEdit="1"/>
          </p:cNvSpPr>
          <p:nvPr/>
        </p:nvSpPr>
        <p:spPr bwMode="auto">
          <a:xfrm>
            <a:off x="1219055" y="188913"/>
            <a:ext cx="5657201" cy="1044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pic>
        <p:nvPicPr>
          <p:cNvPr id="4098" name="Picture 2" descr="D:\фото\Фото 2018-2019 навчальний рік\Фото детского сада объезд 2019\20190814_114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208912" cy="5262679"/>
          </a:xfrm>
          <a:prstGeom prst="rect">
            <a:avLst/>
          </a:prstGeom>
          <a:noFill/>
        </p:spPr>
      </p:pic>
      <p:pic>
        <p:nvPicPr>
          <p:cNvPr id="8" name="Picture 6" descr="105822693_0_9addd_409687db_XL">
            <a:extLst>
              <a:ext uri="{FF2B5EF4-FFF2-40B4-BE49-F238E27FC236}">
                <a16:creationId xmlns:a16="http://schemas.microsoft.com/office/drawing/2014/main" xmlns="" id="{8299B4BB-73A8-42F2-9D90-62EE20FD5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1357" y="380276"/>
            <a:ext cx="2552328" cy="189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3848691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1547664" y="836712"/>
            <a:ext cx="7200800" cy="81429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Фізичне</a:t>
            </a:r>
            <a:r>
              <a:rPr lang="ru-RU" sz="3600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kern="10" dirty="0" err="1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3600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7" name="Picture 6" descr="0_536e1_3113fbb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369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ЗДО№93.СПОРТИВНА ВЕС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988839"/>
            <a:ext cx="5256584" cy="3942439"/>
          </a:xfrm>
          <a:prstGeom prst="rect">
            <a:avLst/>
          </a:prstGeom>
        </p:spPr>
      </p:pic>
      <p:pic>
        <p:nvPicPr>
          <p:cNvPr id="10" name="Рисунок 9" descr="гиф спорт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5445224"/>
            <a:ext cx="1659896" cy="11521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91313" y="3573016"/>
            <a:ext cx="15680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Бебі-йога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Релакс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ЗДО№93.ВСЕСВІТНІЙ ДЕНЬ ЗЕМЛІ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764704"/>
            <a:ext cx="5400600" cy="4050450"/>
          </a:xfrm>
          <a:prstGeom prst="rect">
            <a:avLst/>
          </a:prstGeom>
        </p:spPr>
      </p:pic>
      <p:pic>
        <p:nvPicPr>
          <p:cNvPr id="5" name="Picture 2" descr="D:\Мои документы\Оформление\Детки\deti_2.png">
            <a:extLst>
              <a:ext uri="{FF2B5EF4-FFF2-40B4-BE49-F238E27FC236}">
                <a16:creationId xmlns:a16="http://schemas.microsoft.com/office/drawing/2014/main" xmlns="" id="{0B58228C-9148-448C-B26D-64805A48F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2" y="3933056"/>
            <a:ext cx="2952328" cy="250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536" y="2204863"/>
            <a:ext cx="32283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Пластік-шоу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«Збережемо Планету»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Екологічне виховання: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 descr="D:\рамки\Патрыотичне\0_429bd_1fbe7e51_XL.jpg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29200"/>
            <a:ext cx="2707570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ЗДО№93.ДЕНЬ КИТА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052736"/>
            <a:ext cx="5868144" cy="440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0767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-cdb520e80890da47aab19110cebcfd49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73091">
            <a:off x="486246" y="486247"/>
            <a:ext cx="4437112" cy="4437112"/>
          </a:xfrm>
          <a:prstGeom prst="rect">
            <a:avLst/>
          </a:prstGeom>
        </p:spPr>
      </p:pic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5809" y="3795975"/>
            <a:ext cx="4827809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-ecadaa0f61f726a88f89dd7073e410cf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18625">
            <a:off x="5003719" y="2616667"/>
            <a:ext cx="3728479" cy="372847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82486" y="908719"/>
            <a:ext cx="366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«Ми працюємо завзято!»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6270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9567" y="332656"/>
            <a:ext cx="89344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Тижні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безпеки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життєдіяльності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ПРОТИПОЖЕЖНЕ ТРЕНУВАННЯ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124744"/>
            <a:ext cx="4149080" cy="4149080"/>
          </a:xfrm>
          <a:prstGeom prst="rect">
            <a:avLst/>
          </a:prstGeom>
        </p:spPr>
      </p:pic>
      <p:pic>
        <p:nvPicPr>
          <p:cNvPr id="7" name="Picture 2" descr="D:\Мои документы\Оформление\Детки\deti_2.png">
            <a:extLst>
              <a:ext uri="{FF2B5EF4-FFF2-40B4-BE49-F238E27FC236}">
                <a16:creationId xmlns:a16="http://schemas.microsoft.com/office/drawing/2014/main" xmlns="" id="{01FF7AC5-B4C0-40E8-A91E-D81F1938F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08520" y="4509120"/>
            <a:ext cx="2527594" cy="214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ПРОТИПОЖЕЖНЕ ТРЕНУВАННЯ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924944"/>
            <a:ext cx="3573016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67702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827584" y="-387424"/>
            <a:ext cx="6984776" cy="28389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8625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pic>
        <p:nvPicPr>
          <p:cNvPr id="7" name="Рисунок 6" descr="IMG-5e9ce57542a8c3b949a3c18dba4648b1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72816"/>
            <a:ext cx="4077072" cy="40770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89488" y="152554"/>
            <a:ext cx="71599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Розваги</a:t>
            </a:r>
            <a:r>
              <a:rPr lang="ru-RU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36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національно-патріотичного</a:t>
            </a:r>
            <a:r>
              <a:rPr lang="ru-RU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36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виховання</a:t>
            </a:r>
            <a:endParaRPr lang="ru-RU" dirty="0"/>
          </a:p>
        </p:txBody>
      </p:sp>
      <p:pic>
        <p:nvPicPr>
          <p:cNvPr id="8" name="Рисунок 7" descr="ЗДО№93.МАСЛЯ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924944"/>
            <a:ext cx="4566733" cy="3429000"/>
          </a:xfrm>
          <a:prstGeom prst="rect">
            <a:avLst/>
          </a:prstGeom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71736" y="0"/>
            <a:ext cx="6429420" cy="78579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Проведення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різноманітних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заходів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участю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педагогів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1" name="Рисунок 10" descr="осінь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2060848"/>
            <a:ext cx="3861048" cy="3861048"/>
          </a:xfrm>
          <a:prstGeom prst="rect">
            <a:avLst/>
          </a:prstGeom>
        </p:spPr>
      </p:pic>
      <p:pic>
        <p:nvPicPr>
          <p:cNvPr id="13" name="Рисунок 12" descr="КОЛЛАЖ1 1 ВЕРЕСН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988840"/>
            <a:ext cx="4725144" cy="4725144"/>
          </a:xfrm>
          <a:prstGeom prst="rect">
            <a:avLst/>
          </a:prstGeom>
        </p:spPr>
      </p:pic>
      <p:pic>
        <p:nvPicPr>
          <p:cNvPr id="9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5135" y="133028"/>
            <a:ext cx="1748968" cy="171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55121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Прямоугольник 5"/>
          <p:cNvSpPr>
            <a:spLocks noChangeArrowheads="1"/>
          </p:cNvSpPr>
          <p:nvPr/>
        </p:nvSpPr>
        <p:spPr bwMode="auto">
          <a:xfrm>
            <a:off x="0" y="4077072"/>
            <a:ext cx="4572000" cy="193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Веселку в небі - мій садочок має,</a:t>
            </a:r>
            <a:endParaRPr lang="ru-RU" altLang="ru-RU" sz="2600" b="1" i="1" dirty="0">
              <a:solidFill>
                <a:schemeClr val="hlink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Життя барвисте дітям відкриває,</a:t>
            </a:r>
            <a:endParaRPr lang="ru-RU" altLang="ru-RU" sz="2600" b="1" i="1" dirty="0">
              <a:solidFill>
                <a:schemeClr val="hlink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Виховує, навчає, розвиває</a:t>
            </a:r>
            <a:endParaRPr lang="ru-RU" altLang="ru-RU" sz="2600" b="1" i="1" dirty="0">
              <a:solidFill>
                <a:schemeClr val="hlink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altLang="ru-RU" sz="2600" b="1" i="1" dirty="0">
                <a:solidFill>
                  <a:schemeClr val="hlink"/>
                </a:solidFill>
                <a:latin typeface="Monotype Corsiva" pitchFamily="66" charset="0"/>
                <a:cs typeface="Times New Roman" pitchFamily="18" charset="0"/>
              </a:rPr>
              <a:t>І зірочки маленькі окриляє</a:t>
            </a:r>
            <a:endParaRPr lang="ru-RU" sz="2600" dirty="0">
              <a:solidFill>
                <a:schemeClr val="hlink"/>
              </a:solidFill>
              <a:latin typeface="Monotype Corsiva" pitchFamily="66" charset="0"/>
            </a:endParaRPr>
          </a:p>
        </p:txBody>
      </p:sp>
      <p:pic>
        <p:nvPicPr>
          <p:cNvPr id="14340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34667">
            <a:off x="5191827" y="127637"/>
            <a:ext cx="3721406" cy="252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 descr="105822693_0_9addd_409687db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836613"/>
            <a:ext cx="3200400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Изображение выглядит как земля, здание, внешний, огонь&#10;&#10;Автоматически созданное описание">
            <a:extLst>
              <a:ext uri="{FF2B5EF4-FFF2-40B4-BE49-F238E27FC236}">
                <a16:creationId xmlns:a16="http://schemas.microsoft.com/office/drawing/2014/main" xmlns="" id="{F8E646B1-42C3-4DF8-8FD3-32186E18F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1" y="357190"/>
            <a:ext cx="5041115" cy="2835627"/>
          </a:xfrm>
          <a:prstGeom prst="rect">
            <a:avLst/>
          </a:prstGeom>
        </p:spPr>
      </p:pic>
      <p:pic>
        <p:nvPicPr>
          <p:cNvPr id="5" name="Рисунок 4" descr="Изображение выглядит как дерево, внешний, земля, цветной&#10;&#10;Автоматически созданное описание">
            <a:extLst>
              <a:ext uri="{FF2B5EF4-FFF2-40B4-BE49-F238E27FC236}">
                <a16:creationId xmlns:a16="http://schemas.microsoft.com/office/drawing/2014/main" xmlns="" id="{5EA63A4C-B5C8-428C-81FA-6E5C38B315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641726"/>
            <a:ext cx="4462613" cy="251022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5"/>
          <p:cNvSpPr>
            <a:spLocks noChangeArrowheads="1" noChangeShapeType="1" noTextEdit="1"/>
          </p:cNvSpPr>
          <p:nvPr/>
        </p:nvSpPr>
        <p:spPr bwMode="auto">
          <a:xfrm>
            <a:off x="366664" y="142852"/>
            <a:ext cx="8597824" cy="9818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Педагогічні семінари та майстер класи</a:t>
            </a:r>
          </a:p>
        </p:txBody>
      </p:sp>
      <p:pic>
        <p:nvPicPr>
          <p:cNvPr id="12296" name="Picture 7" descr="D:\рамки\Патрыотичне\Дівчинка\kozachk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57192"/>
            <a:ext cx="1224136" cy="154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СЕМІНАР-ПРАКТИКУМ 21.01.2021 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996952"/>
            <a:ext cx="4824536" cy="3618402"/>
          </a:xfrm>
          <a:prstGeom prst="rect">
            <a:avLst/>
          </a:prstGeom>
        </p:spPr>
      </p:pic>
      <p:pic>
        <p:nvPicPr>
          <p:cNvPr id="7" name="Рисунок 6" descr="педагогічні читанн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052736"/>
            <a:ext cx="4032448" cy="328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20117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84784"/>
            <a:ext cx="8352928" cy="3672408"/>
          </a:xfrm>
        </p:spPr>
        <p:txBody>
          <a:bodyPr/>
          <a:lstStyle/>
          <a:p>
            <a:r>
              <a:rPr lang="ru-RU" sz="4800" b="1" dirty="0">
                <a:solidFill>
                  <a:srgbClr val="C00000"/>
                </a:solidFill>
              </a:rPr>
              <a:t> 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39280" y="404663"/>
            <a:ext cx="6442569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Педагогічні</a:t>
            </a: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 </a:t>
            </a:r>
            <a:r>
              <a:rPr lang="ru-RU" sz="54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j-ea"/>
                <a:cs typeface="+mj-cs"/>
              </a:rPr>
              <a:t>наради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IMG_20210831_1341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268760"/>
            <a:ext cx="6294925" cy="4726639"/>
          </a:xfrm>
          <a:prstGeom prst="rect">
            <a:avLst/>
          </a:prstGeom>
        </p:spPr>
      </p:pic>
      <p:pic>
        <p:nvPicPr>
          <p:cNvPr id="2052" name="Picture 4" descr="Картинки по запросу діти працюють рисунки без фон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6759"/>
            <a:ext cx="3059832" cy="344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64450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20210831_1325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35692" y="1172822"/>
            <a:ext cx="4063118" cy="3048010"/>
          </a:xfrm>
          <a:prstGeom prst="rect">
            <a:avLst/>
          </a:prstGeom>
        </p:spPr>
      </p:pic>
      <p:pic>
        <p:nvPicPr>
          <p:cNvPr id="9" name="Рисунок 8" descr="IMG_20210831_1339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501008"/>
            <a:ext cx="4243205" cy="3186074"/>
          </a:xfrm>
          <a:prstGeom prst="rect">
            <a:avLst/>
          </a:prstGeom>
        </p:spPr>
      </p:pic>
      <p:pic>
        <p:nvPicPr>
          <p:cNvPr id="10" name="Рисунок 9" descr="IMG_20210831_1340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88640"/>
            <a:ext cx="4104456" cy="3081893"/>
          </a:xfrm>
          <a:prstGeom prst="rect">
            <a:avLst/>
          </a:prstGeom>
        </p:spPr>
      </p:pic>
      <p:pic>
        <p:nvPicPr>
          <p:cNvPr id="11" name="Рисунок 10" descr="голу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869160"/>
            <a:ext cx="2150368" cy="167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68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амки\Патрыотичне\0_84c89_ee009946_L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654" y="6165304"/>
            <a:ext cx="2363143" cy="53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5091F14-40D0-4170-8184-CB41129F60B2}"/>
              </a:ext>
            </a:extLst>
          </p:cNvPr>
          <p:cNvSpPr/>
          <p:nvPr/>
        </p:nvSpPr>
        <p:spPr>
          <a:xfrm>
            <a:off x="107504" y="980728"/>
            <a:ext cx="4464496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Щоденно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 контролю підлягають наступні питання: 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режим і графік харчування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дітей;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приймання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продуктів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харчування і продовольчої сировини гарантованої постачальниками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якості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складання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меню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-розкладу;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виготовлення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страв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контроль за 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харчуванням;</a:t>
            </a:r>
          </a:p>
          <a:p>
            <a:pPr marL="342900" marR="0" lvl="0" indent="-34290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інформування батьків</a:t>
            </a:r>
            <a:r>
              <a:rPr kumimoji="0" lang="uk-UA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про організацію харчування дітей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927DB2D-303F-43B1-9B29-F8AAE9EE0BC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0"/>
            <a:ext cx="7949873" cy="1066892"/>
          </a:xfrm>
          <a:prstGeom prst="rect">
            <a:avLst/>
          </a:prstGeom>
        </p:spPr>
      </p:pic>
      <p:pic>
        <p:nvPicPr>
          <p:cNvPr id="16386" name="Picture 2" descr="D:\фото\Фото 2019-2020\Їжа\20200128_1542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916832"/>
            <a:ext cx="4480498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7693855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амки\Патрыотичне\0_84c89_ee009946_L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654" y="6165304"/>
            <a:ext cx="2363143" cy="53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0C4FAEF-42C3-414B-B74B-8AD0CCD70FF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8420"/>
            <a:ext cx="9144000" cy="840441"/>
          </a:xfrm>
          <a:prstGeom prst="rect">
            <a:avLst/>
          </a:prstGeom>
        </p:spPr>
      </p:pic>
      <p:sp>
        <p:nvSpPr>
          <p:cNvPr id="7" name="Rectangle 115">
            <a:extLst>
              <a:ext uri="{FF2B5EF4-FFF2-40B4-BE49-F238E27FC236}">
                <a16:creationId xmlns:a16="http://schemas.microsoft.com/office/drawing/2014/main" xmlns="" id="{A1A4E458-E7FA-47AC-B743-C9E8AE64B903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998861"/>
            <a:ext cx="4457700" cy="44875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dirty="0" err="1" smtClean="0">
                <a:latin typeface="Times New Roman" panose="02020603050405020304" pitchFamily="18" charset="0"/>
              </a:rPr>
              <a:t>М‛ясо</a:t>
            </a:r>
            <a:r>
              <a:rPr lang="ru-RU" altLang="ru-RU" dirty="0" smtClean="0">
                <a:latin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</a:rPr>
              <a:t>– </a:t>
            </a:r>
            <a:r>
              <a:rPr lang="ru-RU" altLang="ru-RU" dirty="0" smtClean="0">
                <a:latin typeface="Times New Roman" panose="02020603050405020304" pitchFamily="18" charset="0"/>
              </a:rPr>
              <a:t>56%</a:t>
            </a:r>
            <a:endParaRPr lang="ru-RU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dirty="0" err="1">
                <a:latin typeface="Times New Roman" panose="02020603050405020304" pitchFamily="18" charset="0"/>
              </a:rPr>
              <a:t>Риба</a:t>
            </a:r>
            <a:r>
              <a:rPr lang="ru-RU" altLang="ru-RU" dirty="0">
                <a:latin typeface="Times New Roman" panose="02020603050405020304" pitchFamily="18" charset="0"/>
              </a:rPr>
              <a:t> – </a:t>
            </a:r>
            <a:r>
              <a:rPr lang="ru-RU" altLang="ru-RU" dirty="0" smtClean="0">
                <a:latin typeface="Times New Roman" panose="02020603050405020304" pitchFamily="18" charset="0"/>
              </a:rPr>
              <a:t>72</a:t>
            </a:r>
            <a:r>
              <a:rPr lang="ru-RU" altLang="ru-RU" dirty="0" smtClean="0">
                <a:latin typeface="Times New Roman" panose="02020603050405020304" pitchFamily="18" charset="0"/>
              </a:rPr>
              <a:t>%</a:t>
            </a:r>
            <a:endParaRPr lang="ru-RU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dirty="0">
                <a:latin typeface="Times New Roman" panose="02020603050405020304" pitchFamily="18" charset="0"/>
              </a:rPr>
              <a:t>Масло </a:t>
            </a:r>
            <a:r>
              <a:rPr lang="ru-RU" altLang="ru-RU" dirty="0" err="1">
                <a:latin typeface="Times New Roman" panose="02020603050405020304" pitchFamily="18" charset="0"/>
              </a:rPr>
              <a:t>вершк</a:t>
            </a:r>
            <a:r>
              <a:rPr lang="ru-RU" altLang="ru-RU" dirty="0">
                <a:latin typeface="Times New Roman" panose="02020603050405020304" pitchFamily="18" charset="0"/>
              </a:rPr>
              <a:t>. – </a:t>
            </a:r>
            <a:r>
              <a:rPr lang="ru-RU" altLang="ru-RU" dirty="0" smtClean="0">
                <a:latin typeface="Times New Roman" panose="02020603050405020304" pitchFamily="18" charset="0"/>
              </a:rPr>
              <a:t>100%</a:t>
            </a:r>
            <a:endParaRPr lang="ru-RU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dirty="0" err="1">
                <a:latin typeface="Times New Roman" panose="02020603050405020304" pitchFamily="18" charset="0"/>
              </a:rPr>
              <a:t>Олія</a:t>
            </a:r>
            <a:r>
              <a:rPr lang="ru-RU" altLang="ru-RU" dirty="0">
                <a:latin typeface="Times New Roman" panose="02020603050405020304" pitchFamily="18" charset="0"/>
              </a:rPr>
              <a:t> – </a:t>
            </a:r>
            <a:r>
              <a:rPr lang="ru-RU" altLang="ru-RU" dirty="0" smtClean="0">
                <a:latin typeface="Times New Roman" panose="02020603050405020304" pitchFamily="18" charset="0"/>
              </a:rPr>
              <a:t>92%</a:t>
            </a:r>
            <a:endParaRPr lang="ru-RU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Молоко – </a:t>
            </a:r>
            <a:r>
              <a:rPr lang="uk-UA" altLang="ru-RU" dirty="0" smtClean="0">
                <a:latin typeface="Times New Roman" panose="02020603050405020304" pitchFamily="18" charset="0"/>
              </a:rPr>
              <a:t>56%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Сир </a:t>
            </a:r>
            <a:r>
              <a:rPr lang="uk-UA" altLang="ru-RU" dirty="0" err="1">
                <a:latin typeface="Times New Roman" panose="02020603050405020304" pitchFamily="18" charset="0"/>
              </a:rPr>
              <a:t>кисломол</a:t>
            </a:r>
            <a:r>
              <a:rPr lang="uk-UA" altLang="ru-RU" dirty="0">
                <a:latin typeface="Times New Roman" panose="02020603050405020304" pitchFamily="18" charset="0"/>
              </a:rPr>
              <a:t>. – </a:t>
            </a:r>
            <a:r>
              <a:rPr lang="uk-UA" altLang="ru-RU" dirty="0" smtClean="0">
                <a:latin typeface="Times New Roman" panose="02020603050405020304" pitchFamily="18" charset="0"/>
              </a:rPr>
              <a:t>70%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Яйце – </a:t>
            </a:r>
            <a:r>
              <a:rPr lang="uk-UA" altLang="ru-RU" dirty="0" smtClean="0">
                <a:latin typeface="Times New Roman" panose="02020603050405020304" pitchFamily="18" charset="0"/>
              </a:rPr>
              <a:t>50%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Борошно – </a:t>
            </a:r>
            <a:r>
              <a:rPr lang="uk-UA" altLang="ru-RU" dirty="0" smtClean="0">
                <a:latin typeface="Times New Roman" panose="02020603050405020304" pitchFamily="18" charset="0"/>
              </a:rPr>
              <a:t>97</a:t>
            </a:r>
            <a:r>
              <a:rPr lang="uk-UA" altLang="ru-RU" dirty="0" smtClean="0">
                <a:latin typeface="Times New Roman" panose="02020603050405020304" pitchFamily="18" charset="0"/>
              </a:rPr>
              <a:t>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altLang="ru-RU" dirty="0">
              <a:latin typeface="Times New Roman" panose="02020603050405020304" pitchFamily="18" charset="0"/>
            </a:endParaRPr>
          </a:p>
        </p:txBody>
      </p:sp>
      <p:sp>
        <p:nvSpPr>
          <p:cNvPr id="8" name="Rectangle 116">
            <a:extLst>
              <a:ext uri="{FF2B5EF4-FFF2-40B4-BE49-F238E27FC236}">
                <a16:creationId xmlns:a16="http://schemas.microsoft.com/office/drawing/2014/main" xmlns="" id="{EF745C89-BFF0-4F78-876A-185EC5B073C3}"/>
              </a:ext>
            </a:extLst>
          </p:cNvPr>
          <p:cNvSpPr txBox="1">
            <a:spLocks noChangeArrowheads="1"/>
          </p:cNvSpPr>
          <p:nvPr/>
        </p:nvSpPr>
        <p:spPr>
          <a:xfrm>
            <a:off x="4283968" y="980728"/>
            <a:ext cx="4225280" cy="51733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Цукор – </a:t>
            </a:r>
            <a:r>
              <a:rPr lang="uk-UA" altLang="ru-RU" dirty="0" smtClean="0">
                <a:latin typeface="Times New Roman" panose="02020603050405020304" pitchFamily="18" charset="0"/>
              </a:rPr>
              <a:t>100%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Овочі – </a:t>
            </a:r>
            <a:r>
              <a:rPr lang="uk-UA" altLang="ru-RU" dirty="0" smtClean="0">
                <a:latin typeface="Times New Roman" panose="02020603050405020304" pitchFamily="18" charset="0"/>
              </a:rPr>
              <a:t>52%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Картопля – </a:t>
            </a:r>
            <a:r>
              <a:rPr lang="uk-UA" altLang="ru-RU" dirty="0" smtClean="0">
                <a:latin typeface="Times New Roman" panose="02020603050405020304" pitchFamily="18" charset="0"/>
              </a:rPr>
              <a:t>80%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Хліб </a:t>
            </a:r>
            <a:r>
              <a:rPr lang="uk-UA" altLang="ru-RU" dirty="0" smtClean="0">
                <a:latin typeface="Times New Roman" panose="02020603050405020304" pitchFamily="18" charset="0"/>
              </a:rPr>
              <a:t>пшеничний, житній </a:t>
            </a:r>
            <a:r>
              <a:rPr lang="uk-UA" altLang="ru-RU" dirty="0">
                <a:latin typeface="Times New Roman" panose="02020603050405020304" pitchFamily="18" charset="0"/>
              </a:rPr>
              <a:t>– </a:t>
            </a:r>
            <a:r>
              <a:rPr lang="uk-UA" altLang="ru-RU" dirty="0" smtClean="0">
                <a:latin typeface="Times New Roman" panose="02020603050405020304" pitchFamily="18" charset="0"/>
              </a:rPr>
              <a:t>105%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Сухофрукти – </a:t>
            </a:r>
            <a:r>
              <a:rPr lang="uk-UA" altLang="ru-RU" dirty="0" smtClean="0">
                <a:latin typeface="Times New Roman" panose="02020603050405020304" pitchFamily="18" charset="0"/>
              </a:rPr>
              <a:t>100%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dirty="0">
                <a:latin typeface="Times New Roman" panose="02020603050405020304" pitchFamily="18" charset="0"/>
              </a:rPr>
              <a:t>Крупи </a:t>
            </a:r>
            <a:r>
              <a:rPr lang="uk-UA" altLang="ru-RU" dirty="0" smtClean="0">
                <a:latin typeface="Times New Roman" panose="02020603050405020304" pitchFamily="18" charset="0"/>
              </a:rPr>
              <a:t>– </a:t>
            </a:r>
            <a:r>
              <a:rPr lang="uk-UA" altLang="ru-RU" dirty="0" smtClean="0">
                <a:latin typeface="Times New Roman" panose="02020603050405020304" pitchFamily="18" charset="0"/>
              </a:rPr>
              <a:t>115%</a:t>
            </a:r>
            <a:endParaRPr lang="uk-UA" altLang="ru-RU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altLang="ru-RU" b="1" dirty="0" smtClean="0">
                <a:latin typeface="Times New Roman" panose="02020603050405020304" pitchFamily="18" charset="0"/>
              </a:rPr>
              <a:t>Середній відсоток </a:t>
            </a:r>
            <a:r>
              <a:rPr lang="uk-UA" altLang="ru-RU" b="1" dirty="0" err="1" smtClean="0">
                <a:latin typeface="Times New Roman" panose="02020603050405020304" pitchFamily="18" charset="0"/>
              </a:rPr>
              <a:t>виконання–</a:t>
            </a:r>
            <a:r>
              <a:rPr lang="uk-UA" altLang="ru-RU" b="1" dirty="0" smtClean="0">
                <a:latin typeface="Times New Roman" panose="02020603050405020304" pitchFamily="18" charset="0"/>
              </a:rPr>
              <a:t> </a:t>
            </a:r>
            <a:r>
              <a:rPr lang="uk-UA" altLang="ru-RU" b="1" dirty="0" smtClean="0">
                <a:latin typeface="Times New Roman" panose="02020603050405020304" pitchFamily="18" charset="0"/>
              </a:rPr>
              <a:t>81,8%</a:t>
            </a:r>
            <a:endParaRPr lang="ru-RU" altLang="ru-RU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38501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  <p:bldP spid="8" grpId="0" build="p"/>
      <p:bldP spid="8" grpI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11F75451-772E-49D9-8806-E9D06E129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80" y="0"/>
            <a:ext cx="8784976" cy="132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Аналіз захворюваності за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36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 </a:t>
            </a:r>
            <a:r>
              <a:rPr kumimoji="0" lang="uk-UA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2020/2021 </a:t>
            </a:r>
            <a:r>
              <a:rPr kumimoji="0" lang="uk-UA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навчальний рік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altLang="ru-RU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375085"/>
              </p:ext>
            </p:extLst>
          </p:nvPr>
        </p:nvGraphicFramePr>
        <p:xfrm>
          <a:off x="467544" y="2708920"/>
          <a:ext cx="6096000" cy="254151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32000"/>
                <a:gridCol w="2032000"/>
                <a:gridCol w="2032000"/>
              </a:tblGrid>
              <a:tr h="676399">
                <a:tc gridSpan="3"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Усього пропущено днів по хворобі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67483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Усього по ЗДО №93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 групах раннього віку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 групах дошкільного віку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6399"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307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D:\Мои документы\Оформление\Патрыотичне\plan3.png">
            <a:extLst>
              <a:ext uri="{FF2B5EF4-FFF2-40B4-BE49-F238E27FC236}">
                <a16:creationId xmlns:a16="http://schemas.microsoft.com/office/drawing/2014/main" xmlns="" id="{C95A23BD-52E2-4412-9B53-A426D8FF0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17032"/>
            <a:ext cx="2699792" cy="240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464900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Оформление\Патрыотичне\0_828ac_dca4804f_orig.png">
            <a:extLst>
              <a:ext uri="{FF2B5EF4-FFF2-40B4-BE49-F238E27FC236}">
                <a16:creationId xmlns:a16="http://schemas.microsoft.com/office/drawing/2014/main" xmlns="" id="{8564ACAC-8377-49FB-8E95-B939345CF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941168"/>
            <a:ext cx="3563888" cy="191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65D60E7E-993F-4986-AC2E-980081C3EE81}"/>
              </a:ext>
            </a:extLst>
          </p:cNvPr>
          <p:cNvSpPr txBox="1">
            <a:spLocks noChangeArrowheads="1"/>
          </p:cNvSpPr>
          <p:nvPr/>
        </p:nvSpPr>
        <p:spPr>
          <a:xfrm>
            <a:off x="685800" y="152400"/>
            <a:ext cx="7630616" cy="154840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 sz="3600" b="1" dirty="0">
                <a:solidFill>
                  <a:srgbClr val="FF0000"/>
                </a:solidFill>
              </a:rPr>
              <a:t>Використання благодійних батьківських коштів у </a:t>
            </a:r>
            <a:r>
              <a:rPr lang="uk-UA" altLang="ru-RU" sz="3600" b="1" dirty="0" smtClean="0">
                <a:solidFill>
                  <a:srgbClr val="FF0000"/>
                </a:solidFill>
              </a:rPr>
              <a:t>2020/2021 </a:t>
            </a:r>
            <a:r>
              <a:rPr lang="uk-UA" altLang="ru-RU" sz="3600" b="1" dirty="0">
                <a:solidFill>
                  <a:srgbClr val="FF0000"/>
                </a:solidFill>
              </a:rPr>
              <a:t>н. р.</a:t>
            </a:r>
            <a:endParaRPr lang="ru-RU" alt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B9F3E557-F5D9-4FA1-8C15-F5AC64E86CF5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700808"/>
            <a:ext cx="7630616" cy="468052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2400" b="1" dirty="0">
                <a:latin typeface="Times New Roman" panose="02020603050405020304" pitchFamily="18" charset="0"/>
              </a:rPr>
              <a:t>Централізованою бухгалтерією РУО було оприбутковано матеріальних цінностей загальною сумою </a:t>
            </a:r>
            <a:r>
              <a:rPr lang="uk-UA" altLang="ru-RU" b="1" dirty="0" smtClean="0">
                <a:solidFill>
                  <a:srgbClr val="CC0099"/>
                </a:solidFill>
                <a:latin typeface="Times New Roman" panose="02020603050405020304" pitchFamily="18" charset="0"/>
              </a:rPr>
              <a:t> </a:t>
            </a:r>
            <a:r>
              <a:rPr lang="uk-UA" b="1" dirty="0" smtClean="0"/>
              <a:t>102496,19 </a:t>
            </a:r>
            <a:r>
              <a:rPr lang="uk-UA" altLang="ru-RU" b="1" dirty="0" smtClean="0">
                <a:solidFill>
                  <a:srgbClr val="CC0099"/>
                </a:solidFill>
                <a:latin typeface="Times New Roman" panose="02020603050405020304" pitchFamily="18" charset="0"/>
              </a:rPr>
              <a:t>гривень</a:t>
            </a:r>
            <a:endParaRPr lang="uk-UA" altLang="ru-RU" b="1" dirty="0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2400" b="1" dirty="0"/>
              <a:t>Виконані основні види робіт</a:t>
            </a:r>
            <a:r>
              <a:rPr lang="uk-UA" altLang="ru-RU" sz="2800" b="1" dirty="0" smtClean="0"/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i="1" dirty="0" smtClean="0"/>
              <a:t> </a:t>
            </a:r>
            <a:r>
              <a:rPr lang="uk-UA" sz="1800" i="1" dirty="0" smtClean="0"/>
              <a:t> </a:t>
            </a:r>
            <a:r>
              <a:rPr lang="ru-RU" sz="2000" i="1" dirty="0" err="1" smtClean="0"/>
              <a:t>Фарбування</a:t>
            </a:r>
            <a:r>
              <a:rPr lang="ru-RU" sz="2000" i="1" dirty="0" smtClean="0"/>
              <a:t> </a:t>
            </a:r>
            <a:r>
              <a:rPr lang="ru-RU" sz="2000" i="1" dirty="0" err="1"/>
              <a:t>малих</a:t>
            </a:r>
            <a:r>
              <a:rPr lang="ru-RU" sz="2000" i="1" dirty="0"/>
              <a:t> </a:t>
            </a:r>
            <a:r>
              <a:rPr lang="ru-RU" sz="2000" i="1" dirty="0" err="1"/>
              <a:t>споруд</a:t>
            </a:r>
            <a:r>
              <a:rPr lang="ru-RU" sz="2000" i="1" dirty="0"/>
              <a:t> , </a:t>
            </a:r>
            <a:r>
              <a:rPr lang="ru-RU" sz="2000" i="1" dirty="0" err="1"/>
              <a:t>обладнання</a:t>
            </a:r>
            <a:r>
              <a:rPr lang="ru-RU" sz="2000" i="1" dirty="0"/>
              <a:t>, </a:t>
            </a:r>
            <a:r>
              <a:rPr lang="ru-RU" sz="2000" i="1" dirty="0" err="1"/>
              <a:t>альтанки</a:t>
            </a:r>
            <a:r>
              <a:rPr lang="ru-RU" sz="2000" i="1" dirty="0"/>
              <a:t> </a:t>
            </a:r>
            <a:r>
              <a:rPr lang="uk-UA" sz="2000" i="1" dirty="0" smtClean="0"/>
              <a:t> </a:t>
            </a:r>
            <a:r>
              <a:rPr lang="uk-UA" sz="2000" i="1" dirty="0" smtClean="0"/>
              <a:t>– </a:t>
            </a:r>
            <a:r>
              <a:rPr lang="uk-UA" sz="2000" i="1" dirty="0" smtClean="0"/>
              <a:t>9456грн</a:t>
            </a:r>
            <a:endParaRPr lang="uk-UA" altLang="ru-RU" sz="2000" b="1" i="1" dirty="0"/>
          </a:p>
          <a:p>
            <a:pPr marL="0" indent="0">
              <a:buNone/>
            </a:pPr>
            <a:r>
              <a:rPr lang="uk-UA" altLang="ru-RU" sz="2000" b="1" dirty="0" smtClean="0"/>
              <a:t> </a:t>
            </a:r>
            <a:r>
              <a:rPr lang="uk-UA" altLang="ru-RU" sz="2000" i="1" dirty="0" smtClean="0"/>
              <a:t>Ремонт </a:t>
            </a:r>
            <a:r>
              <a:rPr lang="uk-UA" altLang="ru-RU" sz="2000" i="1" dirty="0"/>
              <a:t>роздягальні група №</a:t>
            </a:r>
            <a:r>
              <a:rPr lang="uk-UA" altLang="ru-RU" sz="2000" i="1" dirty="0" smtClean="0"/>
              <a:t>12</a:t>
            </a:r>
            <a:r>
              <a:rPr lang="uk-UA" altLang="ru-RU" sz="2000" i="1" dirty="0" smtClean="0"/>
              <a:t> </a:t>
            </a:r>
            <a:r>
              <a:rPr lang="uk-UA" altLang="ru-RU" sz="2000" i="1" dirty="0" smtClean="0"/>
              <a:t>– </a:t>
            </a:r>
            <a:r>
              <a:rPr lang="uk-UA" altLang="ru-RU" sz="2000" i="1" dirty="0" smtClean="0"/>
              <a:t>24301грн:</a:t>
            </a:r>
          </a:p>
          <a:p>
            <a:pPr marL="0" indent="0">
              <a:buNone/>
            </a:pPr>
            <a:r>
              <a:rPr lang="uk-UA" altLang="ru-RU" sz="2000" i="1" dirty="0" smtClean="0"/>
              <a:t>Заміна дверей – 5900 грн.,</a:t>
            </a:r>
          </a:p>
          <a:p>
            <a:pPr marL="0" indent="0">
              <a:buNone/>
            </a:pPr>
            <a:r>
              <a:rPr lang="uk-UA" altLang="ru-RU" sz="2000" i="1" dirty="0" smtClean="0"/>
              <a:t>Натяжна стеля – 3500грн., </a:t>
            </a:r>
          </a:p>
          <a:p>
            <a:pPr marL="0" indent="0">
              <a:buNone/>
            </a:pPr>
            <a:r>
              <a:rPr lang="uk-UA" altLang="ru-RU" sz="2000" i="1" dirty="0" smtClean="0"/>
              <a:t>Екран на батарею – 683 грн.,</a:t>
            </a:r>
          </a:p>
          <a:p>
            <a:pPr marL="0" indent="0">
              <a:buNone/>
            </a:pPr>
            <a:r>
              <a:rPr lang="uk-UA" altLang="ru-RU" sz="2000" i="1" dirty="0" smtClean="0"/>
              <a:t>Будівельні матеріали та виконання робіт – 14218 грн.</a:t>
            </a:r>
            <a:endParaRPr lang="ru-RU" altLang="ru-RU" sz="2000" i="1" dirty="0"/>
          </a:p>
          <a:p>
            <a:pPr marL="0" indent="0">
              <a:buNone/>
            </a:pPr>
            <a:r>
              <a:rPr lang="uk-UA" altLang="ru-RU" sz="2000" i="1" dirty="0" smtClean="0"/>
              <a:t> - Заміна дверей у </a:t>
            </a:r>
            <a:r>
              <a:rPr lang="uk-UA" altLang="ru-RU" sz="2000" i="1" dirty="0" smtClean="0"/>
              <a:t>групі №4</a:t>
            </a:r>
            <a:r>
              <a:rPr lang="uk-UA" altLang="ru-RU" sz="2000" i="1" dirty="0"/>
              <a:t> </a:t>
            </a:r>
            <a:r>
              <a:rPr lang="uk-UA" altLang="ru-RU" sz="2000" i="1" dirty="0" smtClean="0"/>
              <a:t>(2 </a:t>
            </a:r>
            <a:r>
              <a:rPr lang="uk-UA" altLang="ru-RU" sz="2000" i="1" dirty="0" err="1" smtClean="0"/>
              <a:t>шт</a:t>
            </a:r>
            <a:r>
              <a:rPr lang="uk-UA" altLang="ru-RU" sz="2000" i="1" dirty="0" smtClean="0"/>
              <a:t>)</a:t>
            </a:r>
            <a:r>
              <a:rPr lang="uk-UA" altLang="ru-RU" sz="2000" i="1" dirty="0" smtClean="0"/>
              <a:t>– </a:t>
            </a:r>
            <a:r>
              <a:rPr lang="uk-UA" altLang="ru-RU" sz="2000" i="1" dirty="0" smtClean="0"/>
              <a:t>514</a:t>
            </a:r>
            <a:r>
              <a:rPr lang="uk-UA" altLang="ru-RU" sz="2000" i="1" dirty="0" smtClean="0"/>
              <a:t>0 </a:t>
            </a:r>
            <a:r>
              <a:rPr lang="uk-UA" altLang="ru-RU" sz="2000" i="1" dirty="0"/>
              <a:t>грн,</a:t>
            </a:r>
            <a:endParaRPr lang="ru-RU" altLang="ru-RU" sz="2000" dirty="0"/>
          </a:p>
          <a:p>
            <a:pPr marL="0" indent="0">
              <a:buNone/>
            </a:pPr>
            <a:r>
              <a:rPr lang="uk-UA" altLang="ru-RU" sz="2000" i="1" dirty="0" smtClean="0"/>
              <a:t> - </a:t>
            </a:r>
            <a:r>
              <a:rPr lang="uk-UA" altLang="ru-RU" sz="2000" i="1" dirty="0" smtClean="0"/>
              <a:t>Заміна дверей </a:t>
            </a:r>
            <a:r>
              <a:rPr lang="uk-UA" altLang="ru-RU" sz="2000" i="1" dirty="0"/>
              <a:t>групи </a:t>
            </a:r>
            <a:r>
              <a:rPr lang="uk-UA" altLang="ru-RU" sz="2000" i="1" dirty="0" smtClean="0"/>
              <a:t>№6 (4 </a:t>
            </a:r>
            <a:r>
              <a:rPr lang="uk-UA" altLang="ru-RU" sz="2000" i="1" dirty="0" err="1" smtClean="0"/>
              <a:t>шт</a:t>
            </a:r>
            <a:r>
              <a:rPr lang="uk-UA" altLang="ru-RU" sz="2000" i="1" dirty="0" smtClean="0"/>
              <a:t>)– 8860 </a:t>
            </a:r>
            <a:r>
              <a:rPr lang="uk-UA" altLang="ru-RU" sz="2000" i="1" dirty="0"/>
              <a:t>грн,</a:t>
            </a:r>
            <a:endParaRPr lang="ru-RU" altLang="ru-RU" sz="2000" dirty="0"/>
          </a:p>
          <a:p>
            <a:pPr marL="0" indent="0">
              <a:buNone/>
            </a:pPr>
            <a:r>
              <a:rPr lang="uk-UA" altLang="ru-RU" sz="2000" dirty="0" err="1" smtClean="0"/>
              <a:t>-</a:t>
            </a:r>
            <a:r>
              <a:rPr lang="uk-UA" altLang="ru-RU" sz="2000" i="1" dirty="0" err="1"/>
              <a:t>побілка</a:t>
            </a:r>
            <a:r>
              <a:rPr lang="uk-UA" altLang="ru-RU" sz="2000" i="1" dirty="0"/>
              <a:t> дерев, </a:t>
            </a:r>
            <a:r>
              <a:rPr lang="uk-UA" altLang="ru-RU" sz="2000" i="1" dirty="0" err="1"/>
              <a:t>бардюрів</a:t>
            </a:r>
            <a:r>
              <a:rPr lang="uk-UA" altLang="ru-RU" sz="2000" i="1" dirty="0"/>
              <a:t> - 1200грн</a:t>
            </a:r>
            <a:endParaRPr lang="ru-RU" altLang="ru-RU" sz="2000" i="1" dirty="0"/>
          </a:p>
          <a:p>
            <a:pPr>
              <a:buFontTx/>
              <a:buNone/>
            </a:pPr>
            <a:r>
              <a:rPr lang="uk-UA" altLang="ru-RU" sz="2000" b="1" dirty="0"/>
              <a:t>    </a:t>
            </a:r>
            <a:endParaRPr lang="uk-UA" alt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6137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Оформление\Патрыотичне\0_828ac_dca4804f_orig.png">
            <a:extLst>
              <a:ext uri="{FF2B5EF4-FFF2-40B4-BE49-F238E27FC236}">
                <a16:creationId xmlns:a16="http://schemas.microsoft.com/office/drawing/2014/main" xmlns="" id="{8564ACAC-8377-49FB-8E95-B939345CF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8864" y="5714999"/>
            <a:ext cx="212513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76F86950-8A71-45E5-B004-61DA2ED64E1E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304800"/>
            <a:ext cx="68707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 sz="3200" b="1" dirty="0">
                <a:solidFill>
                  <a:schemeClr val="accent4">
                    <a:lumMod val="50000"/>
                  </a:schemeClr>
                </a:solidFill>
              </a:rPr>
              <a:t>Вжито для зміцнення матеріально-технічної бази :</a:t>
            </a:r>
            <a:r>
              <a:rPr lang="uk-UA" altLang="ru-RU" sz="3200" b="1" dirty="0"/>
              <a:t/>
            </a:r>
            <a:br>
              <a:rPr lang="uk-UA" altLang="ru-RU" sz="3200" b="1" dirty="0"/>
            </a:br>
            <a:endParaRPr lang="ru-RU" altLang="ru-RU" sz="3200" b="1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107D0344-644E-4600-81AB-70E6F3518F47}"/>
              </a:ext>
            </a:extLst>
          </p:cNvPr>
          <p:cNvSpPr txBox="1">
            <a:spLocks noChangeArrowheads="1"/>
          </p:cNvSpPr>
          <p:nvPr/>
        </p:nvSpPr>
        <p:spPr>
          <a:xfrm>
            <a:off x="179512" y="1556792"/>
            <a:ext cx="8568952" cy="22322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Батьківські кошти: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Ігрове обладнання на майданчиках, цемент, меблі для ігрових зон, фарба, дидактичні матеріали та канцелярія в методичний  кабінет, стіл, шафа, ліжка дитячі,  полиці, змішувачі, пральний порошок, посуд, постільна білизна, рушники, кухонні меблі, шафи для одягу, сантехніка – на загальну суму </a:t>
            </a:r>
            <a:r>
              <a:rPr lang="uk-UA" sz="2400" b="1" dirty="0" smtClean="0"/>
              <a:t>102496,19 </a:t>
            </a:r>
            <a:r>
              <a:rPr lang="uk-UA" alt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uk-UA" alt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uk-UA" alt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uk-UA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бюджетні кошти 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</a:pP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Пральні машини 2 шт.</a:t>
            </a:r>
            <a:endParaRPr lang="uk-UA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26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179512" y="260648"/>
            <a:ext cx="7128792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Благоустрій ЗДО: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1" y="1628800"/>
            <a:ext cx="8064895" cy="4536504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179512" y="260648"/>
            <a:ext cx="8568952" cy="6731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3140968"/>
            <a:ext cx="4572000" cy="3429000"/>
          </a:xfrm>
          <a:prstGeom prst="rect">
            <a:avLst/>
          </a:prstGeom>
        </p:spPr>
      </p:pic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04664"/>
            <a:ext cx="4320480" cy="3240360"/>
          </a:xfrm>
          <a:prstGeom prst="rect">
            <a:avLst/>
          </a:prstGeom>
        </p:spPr>
      </p:pic>
      <p:pic>
        <p:nvPicPr>
          <p:cNvPr id="6" name="Рисунок 5" descr="дети оде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1268760"/>
            <a:ext cx="3117059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75853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23828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139700"/>
            <a:ext cx="1395413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83D0108-4C2C-4696-851B-AC256A24FBE8}"/>
              </a:ext>
            </a:extLst>
          </p:cNvPr>
          <p:cNvSpPr/>
          <p:nvPr/>
        </p:nvSpPr>
        <p:spPr>
          <a:xfrm>
            <a:off x="2555776" y="735053"/>
            <a:ext cx="4572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altLang="ru-RU" sz="2400" dirty="0">
                <a:solidFill>
                  <a:srgbClr val="002060"/>
                </a:solidFill>
              </a:rPr>
              <a:t>У ЗДО функціонує 12 груп: раннього віку – 2 групи, дошкільного віку – 10 груп</a:t>
            </a:r>
          </a:p>
        </p:txBody>
      </p:sp>
      <p:pic>
        <p:nvPicPr>
          <p:cNvPr id="15370" name="Picture 13" descr="http://img-fotki.yandex.ru/get/4910/valenta-mog.17d/0_76004_ca0b3fbc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5092821"/>
            <a:ext cx="2520280" cy="17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5417454"/>
            <a:ext cx="1835696" cy="1440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ДЕНЬ ВИШИВАНКИ (3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2060848"/>
            <a:ext cx="3240360" cy="3240360"/>
          </a:xfrm>
          <a:prstGeom prst="rect">
            <a:avLst/>
          </a:prstGeom>
        </p:spPr>
      </p:pic>
      <p:pic>
        <p:nvPicPr>
          <p:cNvPr id="12" name="Рисунок 11" descr="ДЕНЬ ВИШИВАНКИ(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11960" y="1916832"/>
            <a:ext cx="3096344" cy="3096344"/>
          </a:xfrm>
          <a:prstGeom prst="rect">
            <a:avLst/>
          </a:prstGeom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рамки\Патрыотичне\0_84c89_ee009946_L.gif">
            <a:extLst>
              <a:ext uri="{FF2B5EF4-FFF2-40B4-BE49-F238E27FC236}">
                <a16:creationId xmlns:a16="http://schemas.microsoft.com/office/drawing/2014/main" xmlns="" id="{60883F3C-0A17-429E-8A83-0292F6448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15" y="6251316"/>
            <a:ext cx="2363143" cy="53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332656"/>
            <a:ext cx="774035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59686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251520" y="188641"/>
            <a:ext cx="8712968" cy="6480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Оновлено декор музичної зали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412776"/>
            <a:ext cx="8086968" cy="447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7405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WordArt 10"/>
          <p:cNvSpPr>
            <a:spLocks noChangeArrowheads="1" noChangeShapeType="1" noTextEdit="1"/>
          </p:cNvSpPr>
          <p:nvPr/>
        </p:nvSpPr>
        <p:spPr bwMode="auto">
          <a:xfrm>
            <a:off x="1259632" y="476672"/>
            <a:ext cx="6768752" cy="2448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08520" y="188640"/>
            <a:ext cx="103554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200" b="1" kern="1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Бажаємо</a:t>
            </a:r>
            <a:r>
              <a:rPr lang="ru-RU" sz="5200" b="1" kern="1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 Вам </a:t>
            </a:r>
            <a:r>
              <a:rPr lang="ru-RU" sz="5200" b="1" kern="1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щастя</a:t>
            </a:r>
            <a:r>
              <a:rPr lang="ru-RU" sz="5200" b="1" kern="1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, миру, </a:t>
            </a:r>
            <a:r>
              <a:rPr lang="ru-RU" sz="5200" b="1" kern="1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Adobe Heiti Std R" panose="020B0400000000000000" pitchFamily="34" charset="-128"/>
                <a:cs typeface="Times New Roman" pitchFamily="18" charset="0"/>
              </a:rPr>
              <a:t>здоров'я</a:t>
            </a:r>
            <a:endParaRPr lang="ru-RU" sz="5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58735" y="5733256"/>
            <a:ext cx="58083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Дякуємо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IMG_20210528_2123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2039247"/>
            <a:ext cx="5976664" cy="3683714"/>
          </a:xfrm>
          <a:prstGeom prst="rect">
            <a:avLst/>
          </a:prstGeom>
        </p:spPr>
      </p:pic>
      <p:pic>
        <p:nvPicPr>
          <p:cNvPr id="7" name="Picture 6" descr="105822693_0_9addd_409687db_XL">
            <a:extLst>
              <a:ext uri="{FF2B5EF4-FFF2-40B4-BE49-F238E27FC236}">
                <a16:creationId xmlns:a16="http://schemas.microsoft.com/office/drawing/2014/main" xmlns="" id="{B766C819-8677-4251-B0A2-8C71C74C3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8520" y="980728"/>
            <a:ext cx="3200400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713976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4000" kern="0" dirty="0">
                <a:solidFill>
                  <a:srgbClr val="0000FF"/>
                </a:solidFill>
                <a:latin typeface="Comic Sans MS"/>
              </a:rPr>
              <a:t>Кваліфікаційний склад педагогічних працівників ЗДО</a:t>
            </a:r>
            <a:endParaRPr lang="ru-RU" sz="4000" dirty="0"/>
          </a:p>
        </p:txBody>
      </p:sp>
      <p:pic>
        <p:nvPicPr>
          <p:cNvPr id="5" name="Picture 7" descr="D:\рамки\Патрыотичне\Дівчинка\kozachka.png">
            <a:extLst>
              <a:ext uri="{FF2B5EF4-FFF2-40B4-BE49-F238E27FC236}">
                <a16:creationId xmlns:a16="http://schemas.microsoft.com/office/drawing/2014/main" xmlns="" id="{CABC47D0-3BA4-4DC7-916C-638EB2CB15F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9378"/>
            <a:ext cx="1813293" cy="228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9C2DD6D0-C051-4A60-9646-6772ED1872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5610253"/>
              </p:ext>
            </p:extLst>
          </p:nvPr>
        </p:nvGraphicFramePr>
        <p:xfrm>
          <a:off x="1800860" y="2018030"/>
          <a:ext cx="6885940" cy="4219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686800" cy="1224136"/>
          </a:xfrm>
        </p:spPr>
        <p:txBody>
          <a:bodyPr/>
          <a:lstStyle/>
          <a:p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Педагогічний колектив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" name="Picture 6" descr="0_536e1_3113fbb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5508104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ЗДО№93.ПЕДАГОГІЧНІ РОБІТНИКИ - ТВОРЧІ ФЕЇ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772816"/>
            <a:ext cx="5221942" cy="439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167495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Пріоритетні завдання ЗДО на </a:t>
            </a:r>
            <a:r>
              <a:rPr lang="uk-UA" alt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2021/2022 </a:t>
            </a:r>
            <a:r>
              <a:rPr lang="uk-UA" altLang="ru-RU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навчальний рік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5257800"/>
          </a:xfrm>
        </p:spPr>
        <p:txBody>
          <a:bodyPr/>
          <a:lstStyle/>
          <a:p>
            <a:pPr algn="just"/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Продовжувати роботу щодо впровадження ігрової діяльності як провідного виду діяльності дошкільників.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2. Продовжувати роботу щодо формування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комунікативно-мовлєннєвої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та математичної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компетенцій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дітей дошкільного віку шляхом упровадження інноваційних методик і технологій.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Розпочати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роботу над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удосконаленням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форм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взаємодії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дошкільного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закладу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сім’ї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реалізації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завдань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дошкільного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51508"/>
            <a:ext cx="1678681" cy="142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0_536e1_3113fbb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08104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76DF9F9-B3DE-4699-A7D0-EDC43A8E7FC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908720"/>
            <a:ext cx="7232094" cy="1814640"/>
          </a:xfrm>
          <a:prstGeom prst="rect">
            <a:avLst/>
          </a:prstGeom>
        </p:spPr>
      </p:pic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xmlns="" id="{CDF4D032-EA54-435D-A187-6315DDA624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35446"/>
              </p:ext>
            </p:extLst>
          </p:nvPr>
        </p:nvGraphicFramePr>
        <p:xfrm>
          <a:off x="1483516" y="3429000"/>
          <a:ext cx="7426462" cy="3213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Пріоритетні напрями</a:t>
            </a:r>
            <a:endParaRPr lang="ru-RU" dirty="0"/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79512" y="1391579"/>
            <a:ext cx="896448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Правове виховання  ( у закладі реалізується проект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маю право!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основна мета якого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дати дитині необхідні в житті юридичні знання , навчити її поважати закони.)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Інклюзивна освіта (забезпечує безумовне право кожної дитини навчатися в загальноосвітньому закладі за місцем проживання із забезпеченням усіх необхідних для цього умов. Сприяє соціалізації дітей з вадами психофізичного розвитку.)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uk-UA" sz="20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аціонально-патріотичне виховання ( педагоги формують патріотичні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почуття дітей дошкільного віку на їх інтересі до найближчого оточення 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сім'ї</a:t>
            </a:r>
            <a:r>
              <a:rPr kumimoji="0" lang="uk-UA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батьківського дому, рідного міста).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D:\Мои документы\Оформление\Детки\deti_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91680" y="5157192"/>
            <a:ext cx="1800200" cy="152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Здійснення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освітньо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-виховного процесу: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-b3f145a5f51c830598cee6903a9429c7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25966">
            <a:off x="4724160" y="2047583"/>
            <a:ext cx="3929050" cy="3929050"/>
          </a:xfrm>
          <a:prstGeom prst="rect">
            <a:avLst/>
          </a:prstGeom>
        </p:spPr>
      </p:pic>
      <p:pic>
        <p:nvPicPr>
          <p:cNvPr id="7" name="Рисунок 6" descr="IMG-a2f7f86c6e77da56b359358d7ad67266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647998">
            <a:off x="554685" y="2529183"/>
            <a:ext cx="3704358" cy="3704358"/>
          </a:xfrm>
          <a:prstGeom prst="rect">
            <a:avLst/>
          </a:prstGeom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3527</TotalTime>
  <Words>605</Words>
  <Application>Microsoft Office PowerPoint</Application>
  <PresentationFormat>Экран (4:3)</PresentationFormat>
  <Paragraphs>97</Paragraphs>
  <Slides>32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Загальні збори педагогічного колективу, батьківського комітету, ради та громадськості ЗДО</vt:lpstr>
      <vt:lpstr>Презентация PowerPoint</vt:lpstr>
      <vt:lpstr>Презентация PowerPoint</vt:lpstr>
      <vt:lpstr>Кваліфікаційний склад педагогічних працівників ЗДО</vt:lpstr>
      <vt:lpstr>Педагогічний колектив</vt:lpstr>
      <vt:lpstr>Пріоритетні завдання ЗДО на 2021/2022 навчальний рік</vt:lpstr>
      <vt:lpstr>Презентация PowerPoint</vt:lpstr>
      <vt:lpstr>Пріоритетні напрями</vt:lpstr>
      <vt:lpstr>Здійснення освітньо-виховного процесу:</vt:lpstr>
      <vt:lpstr>Ігрове  середовище:</vt:lpstr>
      <vt:lpstr>Презентация PowerPoint</vt:lpstr>
      <vt:lpstr>Презентация PowerPoint</vt:lpstr>
      <vt:lpstr>Презентация PowerPoint</vt:lpstr>
      <vt:lpstr>Презентация PowerPoint</vt:lpstr>
      <vt:lpstr>Екологічне виховання:</vt:lpstr>
      <vt:lpstr>Презентация PowerPoint</vt:lpstr>
      <vt:lpstr>Презентация PowerPoint</vt:lpstr>
      <vt:lpstr>Презентация PowerPoint</vt:lpstr>
      <vt:lpstr>  Проведення різноманітних заходів за участю педагогів </vt:lpstr>
      <vt:lpstr>Презентация PowerPoint</vt:lpstr>
      <vt:lpstr>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Ярошева  Ірина Миколаївна</dc:title>
  <dc:creator>Admin</dc:creator>
  <cp:lastModifiedBy>Admin</cp:lastModifiedBy>
  <cp:revision>352</cp:revision>
  <dcterms:created xsi:type="dcterms:W3CDTF">2017-01-28T16:47:06Z</dcterms:created>
  <dcterms:modified xsi:type="dcterms:W3CDTF">2021-09-10T06:58:14Z</dcterms:modified>
</cp:coreProperties>
</file>