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48" r:id="rId1"/>
  </p:sldMasterIdLst>
  <p:notesMasterIdLst>
    <p:notesMasterId r:id="rId38"/>
  </p:notesMasterIdLst>
  <p:sldIdLst>
    <p:sldId id="257" r:id="rId2"/>
    <p:sldId id="258" r:id="rId3"/>
    <p:sldId id="259" r:id="rId4"/>
    <p:sldId id="334" r:id="rId5"/>
    <p:sldId id="345" r:id="rId6"/>
    <p:sldId id="335" r:id="rId7"/>
    <p:sldId id="336" r:id="rId8"/>
    <p:sldId id="344" r:id="rId9"/>
    <p:sldId id="333" r:id="rId10"/>
    <p:sldId id="306" r:id="rId11"/>
    <p:sldId id="266" r:id="rId12"/>
    <p:sldId id="349" r:id="rId13"/>
    <p:sldId id="262" r:id="rId14"/>
    <p:sldId id="269" r:id="rId15"/>
    <p:sldId id="304" r:id="rId16"/>
    <p:sldId id="347" r:id="rId17"/>
    <p:sldId id="348" r:id="rId18"/>
    <p:sldId id="364" r:id="rId19"/>
    <p:sldId id="265" r:id="rId20"/>
    <p:sldId id="299" r:id="rId21"/>
    <p:sldId id="332" r:id="rId22"/>
    <p:sldId id="319" r:id="rId23"/>
    <p:sldId id="313" r:id="rId24"/>
    <p:sldId id="365" r:id="rId25"/>
    <p:sldId id="366" r:id="rId26"/>
    <p:sldId id="367" r:id="rId27"/>
    <p:sldId id="311" r:id="rId28"/>
    <p:sldId id="351" r:id="rId29"/>
    <p:sldId id="352" r:id="rId30"/>
    <p:sldId id="353" r:id="rId31"/>
    <p:sldId id="354" r:id="rId32"/>
    <p:sldId id="289" r:id="rId33"/>
    <p:sldId id="357" r:id="rId34"/>
    <p:sldId id="355" r:id="rId35"/>
    <p:sldId id="358" r:id="rId36"/>
    <p:sldId id="356" r:id="rId37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oman K" initials="RK" lastIdx="1" clrIdx="0">
    <p:extLst>
      <p:ext uri="{19B8F6BF-5375-455C-9EA6-DF929625EA0E}">
        <p15:presenceInfo xmlns:p15="http://schemas.microsoft.com/office/powerpoint/2012/main" xmlns="" userId="e4c6409dd65e2b9b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66FF"/>
    <a:srgbClr val="0000FF"/>
    <a:srgbClr val="000099"/>
    <a:srgbClr val="CC99FF"/>
    <a:srgbClr val="FF7C80"/>
    <a:srgbClr val="66FF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inimized" horzBarState="maximized">
    <p:restoredLeft sz="14870" autoAdjust="0"/>
    <p:restoredTop sz="94622" autoAdjust="0"/>
  </p:normalViewPr>
  <p:slideViewPr>
    <p:cSldViewPr>
      <p:cViewPr varScale="1">
        <p:scale>
          <a:sx n="71" d="100"/>
          <a:sy n="71" d="100"/>
        </p:scale>
        <p:origin x="-1548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commentAuthors" Target="commentAuthor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depthPercent val="10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Спеціаліст вищої категорії</c:v>
                </c:pt>
              </c:strCache>
            </c:strRef>
          </c:tx>
          <c:invertIfNegative val="0"/>
          <c:dLbls>
            <c:spPr>
              <a:noFill/>
              <a:ln w="25375">
                <a:noFill/>
              </a:ln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Лист1!$A$2:$A$4</c:f>
              <c:strCache>
                <c:ptCount val="3"/>
                <c:pt idx="0">
                  <c:v>2018/2019</c:v>
                </c:pt>
                <c:pt idx="1">
                  <c:v>2019/2020</c:v>
                </c:pt>
                <c:pt idx="2">
                  <c:v>2020/2021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3</c:v>
                </c:pt>
                <c:pt idx="1">
                  <c:v>3</c:v>
                </c:pt>
                <c:pt idx="2">
                  <c:v>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D656-4A35-8875-C02FB20D1F04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Спеціаліст І категорії</c:v>
                </c:pt>
              </c:strCache>
            </c:strRef>
          </c:tx>
          <c:invertIfNegative val="0"/>
          <c:dLbls>
            <c:spPr>
              <a:noFill/>
              <a:ln w="25375">
                <a:noFill/>
              </a:ln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Лист1!$A$2:$A$4</c:f>
              <c:strCache>
                <c:ptCount val="3"/>
                <c:pt idx="0">
                  <c:v>2018/2019</c:v>
                </c:pt>
                <c:pt idx="1">
                  <c:v>2019/2020</c:v>
                </c:pt>
                <c:pt idx="2">
                  <c:v>2020/2021</c:v>
                </c:pt>
              </c:strCache>
            </c:strRef>
          </c:cat>
          <c:val>
            <c:numRef>
              <c:f>Лист1!$C$2:$C$4</c:f>
              <c:numCache>
                <c:formatCode>General</c:formatCode>
                <c:ptCount val="3"/>
                <c:pt idx="0">
                  <c:v>1</c:v>
                </c:pt>
                <c:pt idx="1">
                  <c:v>1</c:v>
                </c:pt>
                <c:pt idx="2">
                  <c:v>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D656-4A35-8875-C02FB20D1F04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Спеціаліст ІІ категорії</c:v>
                </c:pt>
              </c:strCache>
            </c:strRef>
          </c:tx>
          <c:invertIfNegative val="0"/>
          <c:dLbls>
            <c:spPr>
              <a:noFill/>
              <a:ln w="25375">
                <a:noFill/>
              </a:ln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Лист1!$A$2:$A$4</c:f>
              <c:strCache>
                <c:ptCount val="3"/>
                <c:pt idx="0">
                  <c:v>2018/2019</c:v>
                </c:pt>
                <c:pt idx="1">
                  <c:v>2019/2020</c:v>
                </c:pt>
                <c:pt idx="2">
                  <c:v>2020/2021</c:v>
                </c:pt>
              </c:strCache>
            </c:strRef>
          </c:cat>
          <c:val>
            <c:numRef>
              <c:f>Лист1!$D$2:$D$4</c:f>
              <c:numCache>
                <c:formatCode>General</c:formatCode>
                <c:ptCount val="3"/>
                <c:pt idx="0">
                  <c:v>0</c:v>
                </c:pt>
                <c:pt idx="1">
                  <c:v>0</c:v>
                </c:pt>
                <c:pt idx="2">
                  <c:v>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D656-4A35-8875-C02FB20D1F04}"/>
            </c:ext>
          </c:extLst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Спеціаліст, 11 розряд</c:v>
                </c:pt>
              </c:strCache>
            </c:strRef>
          </c:tx>
          <c:invertIfNegative val="0"/>
          <c:dLbls>
            <c:spPr>
              <a:noFill/>
              <a:ln w="25375">
                <a:noFill/>
              </a:ln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Лист1!$A$2:$A$4</c:f>
              <c:strCache>
                <c:ptCount val="3"/>
                <c:pt idx="0">
                  <c:v>2018/2019</c:v>
                </c:pt>
                <c:pt idx="1">
                  <c:v>2019/2020</c:v>
                </c:pt>
                <c:pt idx="2">
                  <c:v>2020/2021</c:v>
                </c:pt>
              </c:strCache>
            </c:strRef>
          </c:cat>
          <c:val>
            <c:numRef>
              <c:f>Лист1!$E$2:$E$4</c:f>
              <c:numCache>
                <c:formatCode>General</c:formatCode>
                <c:ptCount val="3"/>
                <c:pt idx="0">
                  <c:v>14</c:v>
                </c:pt>
                <c:pt idx="1">
                  <c:v>14</c:v>
                </c:pt>
                <c:pt idx="2">
                  <c:v>14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D656-4A35-8875-C02FB20D1F0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91449216"/>
        <c:axId val="91450752"/>
        <c:axId val="0"/>
      </c:bar3DChart>
      <c:catAx>
        <c:axId val="9144921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91450752"/>
        <c:crosses val="autoZero"/>
        <c:auto val="1"/>
        <c:lblAlgn val="ctr"/>
        <c:lblOffset val="100"/>
        <c:noMultiLvlLbl val="0"/>
      </c:catAx>
      <c:valAx>
        <c:axId val="9145075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91449216"/>
        <c:crosses val="autoZero"/>
        <c:crossBetween val="between"/>
      </c:valAx>
      <c:spPr>
        <a:noFill/>
        <a:ln w="25375">
          <a:noFill/>
        </a:ln>
      </c:spPr>
    </c:plotArea>
    <c:legend>
      <c:legendPos val="r"/>
      <c:layout>
        <c:manualLayout>
          <c:xMode val="edge"/>
          <c:yMode val="edge"/>
          <c:x val="0.68505336832895869"/>
          <c:y val="0.28421052631578947"/>
          <c:w val="0.30071170051112023"/>
          <c:h val="0.50526315789472698"/>
        </c:manualLayout>
      </c:layout>
      <c:overlay val="0"/>
    </c:legend>
    <c:plotVisOnly val="1"/>
    <c:dispBlanksAs val="gap"/>
    <c:showDLblsOverMax val="0"/>
  </c:chart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invertIfNegative val="0"/>
          <c:dLbls>
            <c:spPr>
              <a:noFill/>
              <a:ln w="26950">
                <a:noFill/>
              </a:ln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Лист1!$A$2:$A$7</c:f>
              <c:strCache>
                <c:ptCount val="6"/>
                <c:pt idx="0">
                  <c:v>Фізична</c:v>
                </c:pt>
                <c:pt idx="1">
                  <c:v>Мотиваційна</c:v>
                </c:pt>
                <c:pt idx="2">
                  <c:v>Інтелектуальна</c:v>
                </c:pt>
                <c:pt idx="3">
                  <c:v>Соціально-моральна</c:v>
                </c:pt>
                <c:pt idx="4">
                  <c:v>Емоційно-вольова</c:v>
                </c:pt>
                <c:pt idx="5">
                  <c:v>Комунікативно-мовленнєва</c:v>
                </c:pt>
              </c:strCache>
            </c:strRef>
          </c:cat>
          <c:val>
            <c:numRef>
              <c:f>Лист1!$B$2:$B$7</c:f>
              <c:numCache>
                <c:formatCode>General</c:formatCode>
                <c:ptCount val="6"/>
                <c:pt idx="0">
                  <c:v>92</c:v>
                </c:pt>
                <c:pt idx="1">
                  <c:v>93</c:v>
                </c:pt>
                <c:pt idx="2">
                  <c:v>93</c:v>
                </c:pt>
                <c:pt idx="3">
                  <c:v>91</c:v>
                </c:pt>
                <c:pt idx="4">
                  <c:v>92</c:v>
                </c:pt>
                <c:pt idx="5">
                  <c:v>96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B2F9-4BB1-9267-27A2B9739BF5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5"/>
        <c:axId val="95185536"/>
        <c:axId val="95196672"/>
      </c:barChart>
      <c:catAx>
        <c:axId val="95185536"/>
        <c:scaling>
          <c:orientation val="minMax"/>
        </c:scaling>
        <c:delete val="0"/>
        <c:axPos val="l"/>
        <c:majorGridlines/>
        <c:numFmt formatCode="General" sourceLinked="1"/>
        <c:majorTickMark val="none"/>
        <c:minorTickMark val="none"/>
        <c:tickLblPos val="nextTo"/>
        <c:crossAx val="95196672"/>
        <c:crosses val="autoZero"/>
        <c:auto val="1"/>
        <c:lblAlgn val="ctr"/>
        <c:lblOffset val="100"/>
        <c:noMultiLvlLbl val="0"/>
      </c:catAx>
      <c:valAx>
        <c:axId val="9519667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crossAx val="95185536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E1280B6-56F9-4A01-8B3E-FB0AC9A73416}" type="datetimeFigureOut">
              <a:rPr lang="uk-UA" smtClean="0"/>
              <a:pPr/>
              <a:t>08.09.2020</a:t>
            </a:fld>
            <a:endParaRPr lang="uk-UA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uk-UA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AD29EDD-92FD-4005-A88E-0C0FB3DA43B6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72356138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D29EDD-92FD-4005-A88E-0C0FB3DA43B6}" type="slidenum">
              <a:rPr lang="uk-UA" smtClean="0"/>
              <a:pPr/>
              <a:t>10</a:t>
            </a:fld>
            <a:endParaRPr lang="uk-UA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uk-UA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D29EDD-92FD-4005-A88E-0C0FB3DA43B6}" type="slidenum">
              <a:rPr lang="uk-UA" smtClean="0"/>
              <a:pPr/>
              <a:t>32</a:t>
            </a:fld>
            <a:endParaRPr lang="uk-UA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uk-UA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D29EDD-92FD-4005-A88E-0C0FB3DA43B6}" type="slidenum">
              <a:rPr lang="uk-UA" smtClean="0"/>
              <a:pPr/>
              <a:t>33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68300309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uk-UA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D29EDD-92FD-4005-A88E-0C0FB3DA43B6}" type="slidenum">
              <a:rPr lang="uk-UA" smtClean="0"/>
              <a:pPr/>
              <a:t>34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92585878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uk-UA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D29EDD-92FD-4005-A88E-0C0FB3DA43B6}" type="slidenum">
              <a:rPr lang="uk-UA" smtClean="0"/>
              <a:pPr/>
              <a:t>35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47731952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uk-UA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D29EDD-92FD-4005-A88E-0C0FB3DA43B6}" type="slidenum">
              <a:rPr lang="uk-UA" smtClean="0"/>
              <a:pPr/>
              <a:t>36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99799147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670BC3-4C47-4791-A2E2-0CE3DC322986}" type="datetimeFigureOut">
              <a:rPr lang="ru-RU"/>
              <a:pPr>
                <a:defRPr/>
              </a:pPr>
              <a:t>08.09.2020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FC0788-C87D-4571-86DE-C52EF30AC3C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1DBFE6-1125-4DB5-940B-75C1DD6DB4A1}" type="datetimeFigureOut">
              <a:rPr lang="ru-RU"/>
              <a:pPr>
                <a:defRPr/>
              </a:pPr>
              <a:t>08.09.2020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E2DCC5-402C-4B50-8D0B-AE16D5B9A50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04843A-129C-43C1-9660-E95502B30B9D}" type="datetimeFigureOut">
              <a:rPr lang="ru-RU"/>
              <a:pPr>
                <a:defRPr/>
              </a:pPr>
              <a:t>08.09.2020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09FE26-6576-480F-861D-24B7EA00791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92B9FD-2619-4947-98C6-F2967C8E26C5}" type="datetimeFigureOut">
              <a:rPr lang="ru-RU"/>
              <a:pPr>
                <a:defRPr/>
              </a:pPr>
              <a:t>08.09.2020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E70731-1B65-407B-9D09-6A086BE9183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8B053C-E849-4062-BAFA-B35744833453}" type="datetimeFigureOut">
              <a:rPr lang="ru-RU"/>
              <a:pPr>
                <a:defRPr/>
              </a:pPr>
              <a:t>08.09.2020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7E3F85-4F1B-409D-BFAA-01601166449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55B379-2959-4D42-8256-75EB2A50C35E}" type="datetimeFigureOut">
              <a:rPr lang="ru-RU"/>
              <a:pPr>
                <a:defRPr/>
              </a:pPr>
              <a:t>08.09.2020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DAAA7C-6A83-4093-9568-82FD730C002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C7A3C0-E5AE-497D-94FD-23F0EF43E211}" type="datetimeFigureOut">
              <a:rPr lang="ru-RU"/>
              <a:pPr>
                <a:defRPr/>
              </a:pPr>
              <a:t>08.09.2020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8CEC0A-0D19-457F-8D56-BECB24E934D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8A9040-9296-475C-9A74-D16EDB5370C9}" type="datetimeFigureOut">
              <a:rPr lang="ru-RU"/>
              <a:pPr>
                <a:defRPr/>
              </a:pPr>
              <a:t>08.09.2020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A2B746-8932-49F0-ACDF-955177985BD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DCDD01-D473-4826-8936-1371E8FF5BEC}" type="datetimeFigureOut">
              <a:rPr lang="ru-RU"/>
              <a:pPr>
                <a:defRPr/>
              </a:pPr>
              <a:t>08.09.2020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DEDA34-D8FE-4385-A7D0-2025F58DAE4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37E29B-348B-4DC6-AC77-76143DDAACEF}" type="datetimeFigureOut">
              <a:rPr lang="ru-RU"/>
              <a:pPr>
                <a:defRPr/>
              </a:pPr>
              <a:t>08.09.2020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EB58E2-8B35-4A53-854E-AE68E14C226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D8AA64-20CF-4F6F-B207-4B046FD5812F}" type="datetimeFigureOut">
              <a:rPr lang="ru-RU"/>
              <a:pPr>
                <a:defRPr/>
              </a:pPr>
              <a:t>08.09.2020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2EA374-308B-4408-AA45-9C801B926EC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EE5D0135-9A65-41E1-A526-434C904232B4}" type="datetimeFigureOut">
              <a:rPr lang="ru-RU"/>
              <a:pPr>
                <a:defRPr/>
              </a:pPr>
              <a:t>08.09.2020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F7DD2081-04A9-4AC7-BE7F-72B62C4FAA8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4.gi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1.png"/><Relationship Id="rId4" Type="http://schemas.openxmlformats.org/officeDocument/2006/relationships/image" Target="../media/image30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3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gif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0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2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8.png"/><Relationship Id="rId4" Type="http://schemas.openxmlformats.org/officeDocument/2006/relationships/image" Target="../media/image47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2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gif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7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58.gif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gif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image" Target="../media/image61.gif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63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61.gif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jpeg"/><Relationship Id="rId5" Type="http://schemas.openxmlformats.org/officeDocument/2006/relationships/image" Target="../media/image11.png"/><Relationship Id="rId4" Type="http://schemas.openxmlformats.org/officeDocument/2006/relationships/image" Target="../media/image10.jpe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gi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9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1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6.xml"/><Relationship Id="rId4" Type="http://schemas.openxmlformats.org/officeDocument/2006/relationships/chart" Target="../charts/char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3" name="Picture 8" descr="D:\Мои документы\Оформление\Рамки цветы\ромашки\0_19b9d6_c2e609d_orig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427425">
            <a:off x="98425" y="-273050"/>
            <a:ext cx="8102600" cy="7105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4" name="Заголовок 1"/>
          <p:cNvSpPr>
            <a:spLocks noGrp="1"/>
          </p:cNvSpPr>
          <p:nvPr>
            <p:ph type="ctrTitle"/>
          </p:nvPr>
        </p:nvSpPr>
        <p:spPr>
          <a:xfrm>
            <a:off x="685800" y="2060848"/>
            <a:ext cx="7772400" cy="1440160"/>
          </a:xfrm>
        </p:spPr>
        <p:txBody>
          <a:bodyPr/>
          <a:lstStyle/>
          <a:p>
            <a:pPr eaLnBrk="1" hangingPunct="1"/>
            <a:r>
              <a:rPr lang="ru-RU" sz="3600" b="1" dirty="0">
                <a:solidFill>
                  <a:srgbClr val="0000FF"/>
                </a:solidFill>
                <a:latin typeface="Times New Roman" pitchFamily="18" charset="0"/>
              </a:rPr>
              <a:t>За</a:t>
            </a:r>
            <a:r>
              <a:rPr lang="uk-UA" sz="3600" b="1" dirty="0" err="1">
                <a:solidFill>
                  <a:srgbClr val="0000FF"/>
                </a:solidFill>
                <a:latin typeface="Times New Roman" pitchFamily="18" charset="0"/>
              </a:rPr>
              <a:t>гальні</a:t>
            </a:r>
            <a:r>
              <a:rPr lang="uk-UA" sz="3600" b="1" dirty="0">
                <a:solidFill>
                  <a:srgbClr val="0000FF"/>
                </a:solidFill>
                <a:latin typeface="Times New Roman" pitchFamily="18" charset="0"/>
              </a:rPr>
              <a:t> збори педагогічного колективу, батьківського комітету, ради та громадськості ЗДО</a:t>
            </a:r>
            <a:endParaRPr lang="ru-RU" sz="36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uk-UA" sz="2800" dirty="0">
                <a:solidFill>
                  <a:schemeClr val="tx2"/>
                </a:solidFill>
              </a:rPr>
              <a:t>Комунальний заклад “Дошкільний навчальний заклад (ясла-садок) №93 Харківської міської ради”</a:t>
            </a:r>
            <a:endParaRPr lang="ru-RU" sz="2800" dirty="0">
              <a:solidFill>
                <a:schemeClr val="tx2"/>
              </a:solidFill>
            </a:endParaRPr>
          </a:p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ru-RU" dirty="0"/>
          </a:p>
        </p:txBody>
      </p:sp>
      <p:pic>
        <p:nvPicPr>
          <p:cNvPr id="13316" name="Picture 2" descr="D:\Мои документы\Оформление\небо\54c6bbe9b822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56500" y="19050"/>
            <a:ext cx="1584325" cy="1376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newsflash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5896" y="0"/>
            <a:ext cx="8229600" cy="1143000"/>
          </a:xfrm>
        </p:spPr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uk-UA" b="1" dirty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Ігрове  середовище:</a:t>
            </a:r>
            <a:endParaRPr lang="ru-RU" b="1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2050" name="Picture 2" descr="D:\фото\Фото 2018-2019 навчальний рік\Фото детского сада объезд 2019\20190814_11441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908720"/>
            <a:ext cx="7416824" cy="5364593"/>
          </a:xfrm>
          <a:prstGeom prst="rect">
            <a:avLst/>
          </a:prstGeom>
          <a:noFill/>
        </p:spPr>
      </p:pic>
      <p:pic>
        <p:nvPicPr>
          <p:cNvPr id="4098" name="Picture 2" descr="Пов’язане зображення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896" y="5373216"/>
            <a:ext cx="5295900" cy="13557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13093961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WordArt 68"/>
          <p:cNvSpPr>
            <a:spLocks noChangeArrowheads="1" noChangeShapeType="1" noTextEdit="1"/>
          </p:cNvSpPr>
          <p:nvPr/>
        </p:nvSpPr>
        <p:spPr bwMode="auto">
          <a:xfrm>
            <a:off x="1219055" y="188913"/>
            <a:ext cx="5657201" cy="10445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endParaRPr lang="ru-RU" sz="3600" b="1" kern="10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Impact"/>
            </a:endParaRPr>
          </a:p>
        </p:txBody>
      </p:sp>
      <p:pic>
        <p:nvPicPr>
          <p:cNvPr id="10" name="Picture 2" descr="D:\Мои документы\Оформление\Детки\deti_2.png">
            <a:extLst>
              <a:ext uri="{FF2B5EF4-FFF2-40B4-BE49-F238E27FC236}">
                <a16:creationId xmlns:a16="http://schemas.microsoft.com/office/drawing/2014/main" xmlns="" id="{DB26758B-01C3-41D1-8C7C-32003E0B8DF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0" y="4001161"/>
            <a:ext cx="2627784" cy="28568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D:\фото\Фото 2018-2019 навчальний рік\Фото детского сада объезд 2019\20190814_12075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404664"/>
            <a:ext cx="3856777" cy="2232248"/>
          </a:xfrm>
          <a:prstGeom prst="rect">
            <a:avLst/>
          </a:prstGeom>
          <a:noFill/>
        </p:spPr>
      </p:pic>
      <p:pic>
        <p:nvPicPr>
          <p:cNvPr id="3075" name="Picture 3" descr="D:\фото\Фото 2018-2019 навчальний рік\Фото детского сада объезд 2019\20190814_11565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5400000">
            <a:off x="4841275" y="567437"/>
            <a:ext cx="3548532" cy="2646923"/>
          </a:xfrm>
          <a:prstGeom prst="rect">
            <a:avLst/>
          </a:prstGeom>
          <a:noFill/>
        </p:spPr>
      </p:pic>
      <p:pic>
        <p:nvPicPr>
          <p:cNvPr id="3076" name="Picture 4" descr="D:\фото\Фото 2018-2019 навчальний рік\Фото детского сада объезд 2019\20190814_12115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635896" y="3789040"/>
            <a:ext cx="4784532" cy="2853317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WordArt 68"/>
          <p:cNvSpPr>
            <a:spLocks noChangeArrowheads="1" noChangeShapeType="1" noTextEdit="1"/>
          </p:cNvSpPr>
          <p:nvPr/>
        </p:nvSpPr>
        <p:spPr bwMode="auto">
          <a:xfrm>
            <a:off x="1219055" y="188913"/>
            <a:ext cx="5657201" cy="10445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endParaRPr lang="ru-RU" sz="3600" b="1" kern="10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Impact"/>
            </a:endParaRPr>
          </a:p>
        </p:txBody>
      </p:sp>
      <p:pic>
        <p:nvPicPr>
          <p:cNvPr id="4098" name="Picture 2" descr="D:\фото\Фото 2018-2019 навчальний рік\Фото детского сада объезд 2019\20190814_11462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052736"/>
            <a:ext cx="8208912" cy="5262679"/>
          </a:xfrm>
          <a:prstGeom prst="rect">
            <a:avLst/>
          </a:prstGeom>
          <a:noFill/>
        </p:spPr>
      </p:pic>
      <p:pic>
        <p:nvPicPr>
          <p:cNvPr id="8" name="Picture 6" descr="105822693_0_9addd_409687db_XL">
            <a:extLst>
              <a:ext uri="{FF2B5EF4-FFF2-40B4-BE49-F238E27FC236}">
                <a16:creationId xmlns:a16="http://schemas.microsoft.com/office/drawing/2014/main" xmlns="" id="{8299B4BB-73A8-42F2-9D90-62EE20FD58D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41357" y="380276"/>
            <a:ext cx="2552328" cy="1897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573848691"/>
      </p:ext>
    </p:extLst>
  </p:cSld>
  <p:clrMapOvr>
    <a:masterClrMapping/>
  </p:clrMapOvr>
  <p:transition spd="slow"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WordArt 5"/>
          <p:cNvSpPr>
            <a:spLocks noChangeArrowheads="1" noChangeShapeType="1" noTextEdit="1"/>
          </p:cNvSpPr>
          <p:nvPr/>
        </p:nvSpPr>
        <p:spPr bwMode="auto">
          <a:xfrm>
            <a:off x="1547664" y="836712"/>
            <a:ext cx="7200800" cy="81429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dirty="0" err="1">
                <a:ln w="19050">
                  <a:solidFill>
                    <a:srgbClr val="FFFFFF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Фізичне</a:t>
            </a:r>
            <a:r>
              <a:rPr lang="ru-RU" sz="3600" kern="10" dirty="0">
                <a:ln w="19050">
                  <a:solidFill>
                    <a:srgbClr val="FFFFFF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kern="10" dirty="0" err="1">
                <a:ln w="19050">
                  <a:solidFill>
                    <a:srgbClr val="FFFFFF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виховання</a:t>
            </a:r>
            <a:r>
              <a:rPr lang="ru-RU" sz="3600" kern="10" dirty="0">
                <a:ln w="19050">
                  <a:solidFill>
                    <a:srgbClr val="FFFFFF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</p:txBody>
      </p:sp>
      <p:pic>
        <p:nvPicPr>
          <p:cNvPr id="5122" name="Picture 2" descr="D:\фото\Фото 2019-2020\26.02.2020 СПОРТИВНА РОЗВАГА ЗИМУ ПРОВОДЖАЄМО, ВЕСНУ ЗУСТРІЧАЄМО\26.02.2020 10 група 01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504" y="1772816"/>
            <a:ext cx="4198629" cy="3024336"/>
          </a:xfrm>
          <a:prstGeom prst="rect">
            <a:avLst/>
          </a:prstGeom>
          <a:noFill/>
        </p:spPr>
      </p:pic>
      <p:pic>
        <p:nvPicPr>
          <p:cNvPr id="7" name="Picture 6" descr="0_536e1_3113fbb_ori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3336925" cy="3733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Picture 3" descr="D:\фото\Фото 2019-2020\09-13.09.2018 Олімпійський тиждень\Олимпиада\20190913_10350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88024" y="1772816"/>
            <a:ext cx="4139979" cy="3024336"/>
          </a:xfrm>
          <a:prstGeom prst="rect">
            <a:avLst/>
          </a:prstGeom>
          <a:noFill/>
        </p:spPr>
      </p:pic>
      <p:pic>
        <p:nvPicPr>
          <p:cNvPr id="8" name="Picture 4" descr="0_429bd_1fbe7e51_XL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8463" y="4551363"/>
            <a:ext cx="5257800" cy="2097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D:\Мои документы\Оформление\Детки\deti_2.png">
            <a:extLst>
              <a:ext uri="{FF2B5EF4-FFF2-40B4-BE49-F238E27FC236}">
                <a16:creationId xmlns:a16="http://schemas.microsoft.com/office/drawing/2014/main" xmlns="" id="{0B58228C-9148-448C-B26D-64805A48F4E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39552" y="3933056"/>
            <a:ext cx="2952328" cy="25026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6" name="Picture 2" descr="D:\фото\Фото 2019-2020\09-13.09.2018 Олімпійський тиждень\Спорт Карлсон\20190909_10354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1" y="188640"/>
            <a:ext cx="4824536" cy="3384376"/>
          </a:xfrm>
          <a:prstGeom prst="rect">
            <a:avLst/>
          </a:prstGeom>
          <a:noFill/>
        </p:spPr>
      </p:pic>
      <p:pic>
        <p:nvPicPr>
          <p:cNvPr id="6147" name="Picture 3" descr="D:\фото\Фото 2019-2020\09-13.09.2018 Олімпійський тиждень\Спорт Карлсон\20190909_10552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355976" y="3356992"/>
            <a:ext cx="4441715" cy="335951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42852"/>
            <a:ext cx="8229600" cy="1143008"/>
          </a:xfrm>
        </p:spPr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endParaRPr lang="ru-RU" b="1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7171" name="Picture 3" descr="D:\фото\Фото 2019-2020\09-13.09.2018 Олімпійський тиждень\Тато, мама я\20190911_18083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23928" y="2852936"/>
            <a:ext cx="4979743" cy="3600400"/>
          </a:xfrm>
          <a:prstGeom prst="rect">
            <a:avLst/>
          </a:prstGeom>
          <a:noFill/>
        </p:spPr>
      </p:pic>
      <p:pic>
        <p:nvPicPr>
          <p:cNvPr id="7170" name="Picture 2" descr="D:\фото\Фото 2019-2020\09-13.09.2018 Олімпійський тиждень\MyCollage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504" y="188640"/>
            <a:ext cx="4104456" cy="455709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066883058"/>
      </p:ext>
    </p:extLst>
  </p:cSld>
  <p:clrMapOvr>
    <a:masterClrMapping/>
  </p:clrMapOvr>
  <p:transition spd="slow">
    <p:checker dir="vert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42852"/>
            <a:ext cx="8229600" cy="1143008"/>
          </a:xfrm>
        </p:spPr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uk-UA" b="1" dirty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Екологічне виховання:</a:t>
            </a:r>
            <a:endParaRPr lang="ru-RU" b="1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7" name="Содержимое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" name="Picture 2" descr="D:\фото\Фото 2019-2020\Щаслива лапа\щаслива лапа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124744"/>
            <a:ext cx="5231060" cy="5231060"/>
          </a:xfrm>
          <a:prstGeom prst="rect">
            <a:avLst/>
          </a:prstGeom>
          <a:noFill/>
        </p:spPr>
      </p:pic>
      <p:pic>
        <p:nvPicPr>
          <p:cNvPr id="8194" name="Picture 2" descr="D:\рамки\Патрыотичне\0_429bd_1fbe7e51_XL.jpg.g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4365105"/>
            <a:ext cx="4207808" cy="23500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92207676"/>
      </p:ext>
    </p:extLst>
  </p:cSld>
  <p:clrMapOvr>
    <a:masterClrMapping/>
  </p:clrMapOvr>
  <p:transition spd="slow">
    <p:checker dir="vert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IMG-cdb520e80890da47aab19110cebcfd49-V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873091">
            <a:off x="486246" y="486247"/>
            <a:ext cx="4437112" cy="4437112"/>
          </a:xfrm>
          <a:prstGeom prst="rect">
            <a:avLst/>
          </a:prstGeom>
        </p:spPr>
      </p:pic>
      <p:pic>
        <p:nvPicPr>
          <p:cNvPr id="6" name="Picture 2" descr="Похожее изображение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-255809" y="3795975"/>
            <a:ext cx="4827809" cy="3028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 descr="IMG-ecadaa0f61f726a88f89dd7073e410cf-V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20718625">
            <a:off x="5003719" y="2616667"/>
            <a:ext cx="3728479" cy="37284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962704"/>
      </p:ext>
    </p:extLst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D:\Мои документы\Оформление\Детки\deti_2.png">
            <a:extLst>
              <a:ext uri="{FF2B5EF4-FFF2-40B4-BE49-F238E27FC236}">
                <a16:creationId xmlns:a16="http://schemas.microsoft.com/office/drawing/2014/main" xmlns="" id="{01FF7AC5-B4C0-40E8-A91E-D81F1938FA7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-108520" y="4509120"/>
            <a:ext cx="2527594" cy="21425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09567" y="332656"/>
            <a:ext cx="8934433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800" b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Тижні</a:t>
            </a:r>
            <a:r>
              <a:rPr lang="ru-RU" sz="48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800" b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безпеки</a:t>
            </a:r>
            <a:r>
              <a:rPr lang="ru-RU" sz="48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800" b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життєдіяльності</a:t>
            </a:r>
            <a:endParaRPr lang="ru-RU" sz="48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218" name="Picture 2" descr="D:\фото\Фото 2019-2020\11-15.11.2019 Безпека руху\IMG-6c93257d59c516f7ea0ebe15989cf582-V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1052736"/>
            <a:ext cx="4536504" cy="3402378"/>
          </a:xfrm>
          <a:prstGeom prst="rect">
            <a:avLst/>
          </a:prstGeom>
          <a:noFill/>
        </p:spPr>
      </p:pic>
      <p:pic>
        <p:nvPicPr>
          <p:cNvPr id="9219" name="Picture 3" descr="D:\фото\Фото 2019-2020\11-15.11.2019 Безпека руху\IMG-0b5d020181a7ba22883c12d17fce8ad1-V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88024" y="3347994"/>
            <a:ext cx="4176464" cy="309566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768677020"/>
      </p:ext>
    </p:extLst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WordArt 5"/>
          <p:cNvSpPr>
            <a:spLocks noChangeArrowheads="1" noChangeShapeType="1" noTextEdit="1"/>
          </p:cNvSpPr>
          <p:nvPr/>
        </p:nvSpPr>
        <p:spPr bwMode="auto">
          <a:xfrm>
            <a:off x="827584" y="-387424"/>
            <a:ext cx="6984776" cy="283899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8625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endParaRPr lang="ru-RU" sz="3600" b="1" kern="10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Impact"/>
            </a:endParaRPr>
          </a:p>
        </p:txBody>
      </p:sp>
      <p:pic>
        <p:nvPicPr>
          <p:cNvPr id="10242" name="Picture 2" descr="D:\фото\Фото 2019-2020\2 група українці\IMG_243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196752"/>
            <a:ext cx="4680520" cy="3510231"/>
          </a:xfrm>
          <a:prstGeom prst="rect">
            <a:avLst/>
          </a:prstGeom>
          <a:noFill/>
        </p:spPr>
      </p:pic>
      <p:pic>
        <p:nvPicPr>
          <p:cNvPr id="10243" name="Picture 3" descr="D:\фото\Фото 2019-2020\12.11.2019 свято писемності і рідної мови\12.11.2019 Свято писемності і рідної мови 025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23928" y="3861048"/>
            <a:ext cx="4932040" cy="2774273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 rot="512943">
            <a:off x="1739750" y="100471"/>
            <a:ext cx="721722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3600" b="1" dirty="0" err="1" smtClean="0">
                <a:ln w="11430"/>
                <a:gradFill>
                  <a:gsLst>
                    <a:gs pos="0">
                      <a:srgbClr val="C0504D">
                        <a:tint val="70000"/>
                        <a:satMod val="245000"/>
                      </a:srgbClr>
                    </a:gs>
                    <a:gs pos="75000">
                      <a:srgbClr val="C0504D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0504D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Розваги</a:t>
            </a:r>
            <a:r>
              <a:rPr lang="ru-RU" sz="3600" b="1" dirty="0" smtClean="0">
                <a:ln w="11430"/>
                <a:gradFill>
                  <a:gsLst>
                    <a:gs pos="0">
                      <a:srgbClr val="C0504D">
                        <a:tint val="70000"/>
                        <a:satMod val="245000"/>
                      </a:srgbClr>
                    </a:gs>
                    <a:gs pos="75000">
                      <a:srgbClr val="C0504D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0504D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r>
              <a:rPr lang="ru-RU" sz="3600" b="1" dirty="0" err="1" smtClean="0">
                <a:ln w="11430"/>
                <a:gradFill>
                  <a:gsLst>
                    <a:gs pos="0">
                      <a:srgbClr val="C0504D">
                        <a:tint val="70000"/>
                        <a:satMod val="245000"/>
                      </a:srgbClr>
                    </a:gs>
                    <a:gs pos="75000">
                      <a:srgbClr val="C0504D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0504D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sz="3600" b="1" dirty="0" smtClean="0">
                <a:ln w="11430"/>
                <a:gradFill>
                  <a:gsLst>
                    <a:gs pos="0">
                      <a:srgbClr val="C0504D">
                        <a:tint val="70000"/>
                        <a:satMod val="245000"/>
                      </a:srgbClr>
                    </a:gs>
                    <a:gs pos="75000">
                      <a:srgbClr val="C0504D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0504D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err="1" smtClean="0">
                <a:ln w="11430"/>
                <a:gradFill>
                  <a:gsLst>
                    <a:gs pos="0">
                      <a:srgbClr val="C0504D">
                        <a:tint val="70000"/>
                        <a:satMod val="245000"/>
                      </a:srgbClr>
                    </a:gs>
                    <a:gs pos="75000">
                      <a:srgbClr val="C0504D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0504D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національно-патріотичного</a:t>
            </a:r>
            <a:r>
              <a:rPr lang="ru-RU" sz="3600" b="1" dirty="0" smtClean="0">
                <a:ln w="11430"/>
                <a:gradFill>
                  <a:gsLst>
                    <a:gs pos="0">
                      <a:srgbClr val="C0504D">
                        <a:tint val="70000"/>
                        <a:satMod val="245000"/>
                      </a:srgbClr>
                    </a:gs>
                    <a:gs pos="75000">
                      <a:srgbClr val="C0504D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0504D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r>
              <a:rPr lang="ru-RU" sz="3600" b="1" dirty="0" err="1" smtClean="0">
                <a:ln w="11430"/>
                <a:gradFill>
                  <a:gsLst>
                    <a:gs pos="0">
                      <a:srgbClr val="C0504D">
                        <a:tint val="70000"/>
                        <a:satMod val="245000"/>
                      </a:srgbClr>
                    </a:gs>
                    <a:gs pos="75000">
                      <a:srgbClr val="C0504D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0504D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виховання</a:t>
            </a:r>
            <a:endParaRPr lang="ru-RU" dirty="0"/>
          </a:p>
        </p:txBody>
      </p:sp>
    </p:spTree>
  </p:cSld>
  <p:clrMapOvr>
    <a:masterClrMapping/>
  </p:clrMapOvr>
  <p:transition spd="slow">
    <p:cover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Прямоугольник 5"/>
          <p:cNvSpPr>
            <a:spLocks noChangeArrowheads="1"/>
          </p:cNvSpPr>
          <p:nvPr/>
        </p:nvSpPr>
        <p:spPr bwMode="auto">
          <a:xfrm>
            <a:off x="0" y="4077072"/>
            <a:ext cx="4572000" cy="19324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uk-UA" altLang="ru-RU" sz="2600" b="1" i="1" dirty="0">
                <a:solidFill>
                  <a:schemeClr val="hlink"/>
                </a:solidFill>
                <a:latin typeface="Monotype Corsiva" pitchFamily="66" charset="0"/>
                <a:cs typeface="Times New Roman" pitchFamily="18" charset="0"/>
              </a:rPr>
              <a:t>Веселку в небі - мій садочок має,</a:t>
            </a:r>
            <a:endParaRPr lang="ru-RU" altLang="ru-RU" sz="2600" b="1" i="1" dirty="0">
              <a:solidFill>
                <a:schemeClr val="hlink"/>
              </a:solidFill>
              <a:latin typeface="Monotype Corsiva" pitchFamily="66" charset="0"/>
              <a:cs typeface="Times New Roman" pitchFamily="18" charset="0"/>
            </a:endParaRPr>
          </a:p>
          <a:p>
            <a:pPr algn="ctr">
              <a:spcBef>
                <a:spcPct val="20000"/>
              </a:spcBef>
            </a:pPr>
            <a:r>
              <a:rPr lang="uk-UA" altLang="ru-RU" sz="2600" b="1" i="1" dirty="0">
                <a:solidFill>
                  <a:schemeClr val="hlink"/>
                </a:solidFill>
                <a:latin typeface="Monotype Corsiva" pitchFamily="66" charset="0"/>
                <a:cs typeface="Times New Roman" pitchFamily="18" charset="0"/>
              </a:rPr>
              <a:t>Життя барвисте дітям відкриває,</a:t>
            </a:r>
            <a:endParaRPr lang="ru-RU" altLang="ru-RU" sz="2600" b="1" i="1" dirty="0">
              <a:solidFill>
                <a:schemeClr val="hlink"/>
              </a:solidFill>
              <a:latin typeface="Monotype Corsiva" pitchFamily="66" charset="0"/>
              <a:cs typeface="Times New Roman" pitchFamily="18" charset="0"/>
            </a:endParaRPr>
          </a:p>
          <a:p>
            <a:pPr algn="ctr">
              <a:spcBef>
                <a:spcPct val="20000"/>
              </a:spcBef>
            </a:pPr>
            <a:r>
              <a:rPr lang="uk-UA" altLang="ru-RU" sz="2600" b="1" i="1" dirty="0">
                <a:solidFill>
                  <a:schemeClr val="hlink"/>
                </a:solidFill>
                <a:latin typeface="Monotype Corsiva" pitchFamily="66" charset="0"/>
                <a:cs typeface="Times New Roman" pitchFamily="18" charset="0"/>
              </a:rPr>
              <a:t>Виховує, навчає, розвиває</a:t>
            </a:r>
            <a:endParaRPr lang="ru-RU" altLang="ru-RU" sz="2600" b="1" i="1" dirty="0">
              <a:solidFill>
                <a:schemeClr val="hlink"/>
              </a:solidFill>
              <a:latin typeface="Monotype Corsiva" pitchFamily="66" charset="0"/>
              <a:cs typeface="Times New Roman" pitchFamily="18" charset="0"/>
            </a:endParaRPr>
          </a:p>
          <a:p>
            <a:pPr algn="ctr">
              <a:spcBef>
                <a:spcPct val="20000"/>
              </a:spcBef>
            </a:pPr>
            <a:r>
              <a:rPr lang="uk-UA" altLang="ru-RU" sz="2600" b="1" i="1" dirty="0">
                <a:solidFill>
                  <a:schemeClr val="hlink"/>
                </a:solidFill>
                <a:latin typeface="Monotype Corsiva" pitchFamily="66" charset="0"/>
                <a:cs typeface="Times New Roman" pitchFamily="18" charset="0"/>
              </a:rPr>
              <a:t>І зірочки маленькі окриляє</a:t>
            </a:r>
            <a:endParaRPr lang="ru-RU" sz="2600" dirty="0">
              <a:solidFill>
                <a:schemeClr val="hlink"/>
              </a:solidFill>
              <a:latin typeface="Monotype Corsiva" pitchFamily="66" charset="0"/>
            </a:endParaRPr>
          </a:p>
        </p:txBody>
      </p:sp>
      <p:pic>
        <p:nvPicPr>
          <p:cNvPr id="14340" name="Рисунок 4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-934667">
            <a:off x="5191827" y="127637"/>
            <a:ext cx="3721406" cy="25257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1" name="Picture 6" descr="105822693_0_9addd_409687db_XL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24525" y="836613"/>
            <a:ext cx="3200400" cy="2379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 descr="Изображение выглядит как земля, здание, внешний, огонь&#10;&#10;Автоматически созданное описание">
            <a:extLst>
              <a:ext uri="{FF2B5EF4-FFF2-40B4-BE49-F238E27FC236}">
                <a16:creationId xmlns:a16="http://schemas.microsoft.com/office/drawing/2014/main" xmlns="" id="{F8E646B1-42C3-4DF8-8FD3-32186E18F68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41" y="357190"/>
            <a:ext cx="5041115" cy="2835627"/>
          </a:xfrm>
          <a:prstGeom prst="rect">
            <a:avLst/>
          </a:prstGeom>
        </p:spPr>
      </p:pic>
      <p:pic>
        <p:nvPicPr>
          <p:cNvPr id="5" name="Рисунок 4" descr="Изображение выглядит как дерево, внешний, земля, цветной&#10;&#10;Автоматически созданное описание">
            <a:extLst>
              <a:ext uri="{FF2B5EF4-FFF2-40B4-BE49-F238E27FC236}">
                <a16:creationId xmlns:a16="http://schemas.microsoft.com/office/drawing/2014/main" xmlns="" id="{5EA63A4C-B5C8-428C-81FA-6E5C38B315D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1824" y="3641726"/>
            <a:ext cx="4462613" cy="2510220"/>
          </a:xfrm>
          <a:prstGeom prst="rect">
            <a:avLst/>
          </a:prstGeom>
        </p:spPr>
      </p:pic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2571736" y="0"/>
            <a:ext cx="6429420" cy="785794"/>
          </a:xfrm>
        </p:spPr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eaLnBrk="1" hangingPunct="1"/>
            <a:r>
              <a:rPr lang="ru-RU" b="1" dirty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/>
            </a:r>
            <a:br>
              <a:rPr lang="ru-RU" b="1" dirty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ru-RU" b="1" dirty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/>
            </a:r>
            <a:br>
              <a:rPr lang="ru-RU" b="1" dirty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ru-RU" b="1" dirty="0" err="1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Проведення</a:t>
            </a:r>
            <a:r>
              <a:rPr lang="ru-RU" b="1" dirty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ru-RU" b="1" dirty="0" err="1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різноманітних</a:t>
            </a:r>
            <a:r>
              <a:rPr lang="ru-RU" b="1" dirty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ru-RU" b="1" dirty="0" err="1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заходів</a:t>
            </a:r>
            <a:r>
              <a:rPr lang="ru-RU" b="1" dirty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за </a:t>
            </a:r>
            <a:r>
              <a:rPr lang="ru-RU" b="1" dirty="0" err="1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участю</a:t>
            </a:r>
            <a:r>
              <a:rPr lang="ru-RU" b="1" dirty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ru-RU" b="1" dirty="0" err="1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педагогів</a:t>
            </a:r>
            <a:r>
              <a:rPr lang="ru-RU" b="1" dirty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і </a:t>
            </a:r>
            <a:r>
              <a:rPr lang="ru-RU" b="1" dirty="0" err="1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батьків</a:t>
            </a:r>
            <a:endParaRPr lang="ru-RU" b="1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11267" name="Picture 3" descr="D:\фото\Фото 2019-2020\03.03.2020 свято мами 11,9,3\03.03.2020 Свято мами 11,9,3 00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504" y="2060849"/>
            <a:ext cx="4176464" cy="3132206"/>
          </a:xfrm>
          <a:prstGeom prst="rect">
            <a:avLst/>
          </a:prstGeom>
          <a:noFill/>
        </p:spPr>
      </p:pic>
      <p:pic>
        <p:nvPicPr>
          <p:cNvPr id="9" name="Picture 4" descr="Похожее изображение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169842" y="138321"/>
            <a:ext cx="2313437" cy="22700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8" name="Picture 4" descr="D:\фото\Фото 2019-2020\26.02.2020 СПОРТИВНА РОЗВАГА ЗИМУ ПРОВОДЖАЄМО, ВЕСНУ ЗУСТРІЧАЄМО\26.02.2020 10 група 00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27984" y="2910820"/>
            <a:ext cx="4176464" cy="3139577"/>
          </a:xfrm>
          <a:prstGeom prst="rect">
            <a:avLst/>
          </a:prstGeom>
          <a:noFill/>
        </p:spPr>
      </p:pic>
      <p:pic>
        <p:nvPicPr>
          <p:cNvPr id="4100" name="Picture 4" descr="Похожее изображение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7292119" y="5033490"/>
            <a:ext cx="1726365" cy="16939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08551219"/>
      </p:ext>
    </p:extLst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WordArt 10"/>
          <p:cNvSpPr>
            <a:spLocks noChangeArrowheads="1" noChangeShapeType="1" noTextEdit="1"/>
          </p:cNvSpPr>
          <p:nvPr/>
        </p:nvSpPr>
        <p:spPr bwMode="auto">
          <a:xfrm>
            <a:off x="2266030" y="5200600"/>
            <a:ext cx="4752975" cy="10461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ru-RU" sz="3600" kern="10" dirty="0">
              <a:ln w="19050">
                <a:solidFill>
                  <a:srgbClr val="FFFFFF"/>
                </a:solidFill>
                <a:round/>
                <a:headEnd/>
                <a:tailEnd/>
              </a:ln>
              <a:solidFill>
                <a:srgbClr val="FF0000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Impact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02807" y="116632"/>
            <a:ext cx="9041193" cy="86177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000" b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Співпраця</a:t>
            </a:r>
            <a:r>
              <a:rPr lang="ru-RU" sz="5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5000" b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sz="5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ХЗОШ № 118, 121</a:t>
            </a:r>
            <a:endParaRPr lang="ru-RU" sz="5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292" name="Picture 4" descr="D:\фото\Фото 2019-2020\22.11.2019 школа 118\22.11.2019 школа 118 00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95936" y="2852936"/>
            <a:ext cx="4992781" cy="3744416"/>
          </a:xfrm>
          <a:prstGeom prst="rect">
            <a:avLst/>
          </a:prstGeom>
          <a:noFill/>
        </p:spPr>
      </p:pic>
      <p:pic>
        <p:nvPicPr>
          <p:cNvPr id="12291" name="Picture 3" descr="D:\фото\Фото 2019-2020\школа 121\IMG-9a5113c20490688c3d4a2bc320d474a5-V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1" y="1124744"/>
            <a:ext cx="4536503" cy="3402377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WordArt 5"/>
          <p:cNvSpPr>
            <a:spLocks noChangeArrowheads="1" noChangeShapeType="1" noTextEdit="1"/>
          </p:cNvSpPr>
          <p:nvPr/>
        </p:nvSpPr>
        <p:spPr bwMode="auto">
          <a:xfrm>
            <a:off x="366664" y="142852"/>
            <a:ext cx="8563054" cy="145576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uk-UA" sz="4800" b="1" dirty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alibri"/>
                <a:ea typeface="+mj-ea"/>
                <a:cs typeface="+mj-cs"/>
              </a:rPr>
              <a:t>Педагогічні семінари та майстер класи</a:t>
            </a:r>
          </a:p>
        </p:txBody>
      </p:sp>
      <p:pic>
        <p:nvPicPr>
          <p:cNvPr id="12296" name="Picture 7" descr="D:\рамки\Патрыотичне\Дівчинка\kozachka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5157192"/>
            <a:ext cx="1224136" cy="15429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4" name="Picture 2" descr="D:\фото\Фото 2019-2020\педради\30.08.2019 Педрада №1\20190830_13232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412776"/>
            <a:ext cx="4499992" cy="3323071"/>
          </a:xfrm>
          <a:prstGeom prst="rect">
            <a:avLst/>
          </a:prstGeom>
          <a:noFill/>
        </p:spPr>
      </p:pic>
      <p:pic>
        <p:nvPicPr>
          <p:cNvPr id="13315" name="Picture 3" descr="D:\фото\Фото 2019-2020\протидія корупції\IMG-3e1e1b580d832e0714706ff9d85f7d35-V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44008" y="3356992"/>
            <a:ext cx="4320481" cy="324036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424201172"/>
      </p:ext>
    </p:extLst>
  </p:cSld>
  <p:clrMapOvr>
    <a:masterClrMapping/>
  </p:clrMapOvr>
  <p:transition spd="slow">
    <p:randomBa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0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1484784"/>
            <a:ext cx="8352928" cy="3672408"/>
          </a:xfrm>
        </p:spPr>
        <p:txBody>
          <a:bodyPr/>
          <a:lstStyle/>
          <a:p>
            <a:r>
              <a:rPr lang="ru-RU" sz="4800" b="1" dirty="0">
                <a:solidFill>
                  <a:srgbClr val="C00000"/>
                </a:solidFill>
              </a:rPr>
              <a:t> </a:t>
            </a:r>
            <a:r>
              <a:rPr lang="ru-RU" b="1" dirty="0"/>
              <a:t/>
            </a:r>
            <a:br>
              <a:rPr lang="ru-RU" b="1" dirty="0"/>
            </a:b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639280" y="404663"/>
            <a:ext cx="6442569" cy="92333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5400" b="1" dirty="0" err="1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alibri"/>
                <a:ea typeface="+mj-ea"/>
                <a:cs typeface="+mj-cs"/>
              </a:rPr>
              <a:t>Педагогічні</a:t>
            </a:r>
            <a:r>
              <a:rPr lang="ru-RU" sz="5400" b="1" dirty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alibri"/>
                <a:ea typeface="+mj-ea"/>
                <a:cs typeface="+mj-cs"/>
              </a:rPr>
              <a:t> </a:t>
            </a:r>
            <a:r>
              <a:rPr lang="ru-RU" sz="5400" b="1" dirty="0" err="1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alibri"/>
                <a:ea typeface="+mj-ea"/>
                <a:cs typeface="+mj-cs"/>
              </a:rPr>
              <a:t>наради</a:t>
            </a:r>
            <a:endParaRPr lang="ru-RU" sz="5400" b="1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14339" name="Picture 3" descr="D:\фото\Фото 2019-2020\педради\29.11.2019  №3\MyCollages (1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55776" y="1340768"/>
            <a:ext cx="5149924" cy="5149924"/>
          </a:xfrm>
          <a:prstGeom prst="rect">
            <a:avLst/>
          </a:prstGeom>
          <a:noFill/>
        </p:spPr>
      </p:pic>
      <p:pic>
        <p:nvPicPr>
          <p:cNvPr id="2052" name="Picture 4" descr="Картинки по запросу діти працюють рисунки без фона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416759"/>
            <a:ext cx="3059832" cy="34412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24644502"/>
      </p:ext>
    </p:extLst>
  </p:cSld>
  <p:clrMapOvr>
    <a:masterClrMapping/>
  </p:clrMapOvr>
  <p:transition spd="slow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D:\рамки\Патрыотичне\Дівчинка\Ukrayinka.png">
            <a:extLst>
              <a:ext uri="{FF2B5EF4-FFF2-40B4-BE49-F238E27FC236}">
                <a16:creationId xmlns:a16="http://schemas.microsoft.com/office/drawing/2014/main" xmlns="" id="{FB65254D-C170-48A3-B97D-9EDE57121C6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9824" y="4221088"/>
            <a:ext cx="1894540" cy="2636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2" name="Picture 2" descr="D:\фото\Фото 2019-2020\педради\30.08.2019 Педрада №1\20190830_14195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188640"/>
            <a:ext cx="5328592" cy="3586432"/>
          </a:xfrm>
          <a:prstGeom prst="rect">
            <a:avLst/>
          </a:prstGeom>
          <a:noFill/>
        </p:spPr>
      </p:pic>
      <p:pic>
        <p:nvPicPr>
          <p:cNvPr id="15364" name="Picture 4" descr="D:\фото\Фото 2019-2020\педради\30.08.2019 Педрада №1\20190830_12534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67922" y="3861048"/>
            <a:ext cx="5120568" cy="288032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0526820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Похожее изображение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772816"/>
            <a:ext cx="2775148" cy="7017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87624" y="2130559"/>
            <a:ext cx="5909301" cy="4727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2" name="Picture 2" descr="Похожее изображение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36" y="1844824"/>
            <a:ext cx="2775148" cy="7017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2016224"/>
          </a:xfrm>
        </p:spPr>
        <p:txBody>
          <a:bodyPr/>
          <a:lstStyle/>
          <a:p>
            <a:r>
              <a:rPr lang="uk-UA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РОБОТА ЗДО ПІД ЧАС КАРАНТИНУ</a:t>
            </a:r>
            <a:br>
              <a:rPr lang="uk-UA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uk-UA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(дистанційна освіта)</a:t>
            </a:r>
            <a:endParaRPr lang="uk-UA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55502129"/>
      </p:ext>
    </p:extLst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620688"/>
            <a:ext cx="7488832" cy="59910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2" name="Picture 2" descr="Похожее изображение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16632"/>
            <a:ext cx="4980561" cy="12594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Похожее изображение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8" y="260648"/>
            <a:ext cx="2987250" cy="7553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71622200"/>
      </p:ext>
    </p:extLst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D:\рамки\Патрыотичне\0_84c89_ee009946_L.gi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8654" y="6165304"/>
            <a:ext cx="2363143" cy="5342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xmlns="" id="{55091F14-40D0-4170-8184-CB41129F60B2}"/>
              </a:ext>
            </a:extLst>
          </p:cNvPr>
          <p:cNvSpPr/>
          <p:nvPr/>
        </p:nvSpPr>
        <p:spPr>
          <a:xfrm>
            <a:off x="107504" y="980728"/>
            <a:ext cx="4464496" cy="49675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marR="0" lvl="0" indent="-342900" defTabSz="91440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altLang="ru-RU" sz="2400" b="1" i="0" u="none" strike="noStrike" kern="0" cap="none" spc="0" normalizeH="0" baseline="0" noProof="0" dirty="0">
                <a:ln>
                  <a:noFill/>
                </a:ln>
                <a:solidFill>
                  <a:srgbClr val="CC0099"/>
                </a:solidFill>
                <a:effectLst/>
                <a:uLnTx/>
                <a:uFillTx/>
                <a:latin typeface="Times New Roman" panose="02020603050405020304" pitchFamily="18" charset="0"/>
                <a:cs typeface="+mn-cs"/>
              </a:rPr>
              <a:t>Щоденно</a:t>
            </a:r>
            <a:r>
              <a:rPr kumimoji="0" lang="uk-UA" altLang="ru-RU" sz="24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+mn-cs"/>
              </a:rPr>
              <a:t>  контролю підлягають наступні питання: </a:t>
            </a:r>
          </a:p>
          <a:p>
            <a:pPr marL="342900" marR="0" lvl="0" indent="-342900" defTabSz="91440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uk-UA" altLang="ru-RU" sz="2400" b="1" i="0" u="none" strike="noStrike" kern="0" cap="none" spc="0" normalizeH="0" baseline="0" noProof="0" dirty="0">
                <a:ln>
                  <a:noFill/>
                </a:ln>
                <a:solidFill>
                  <a:srgbClr val="CC0099"/>
                </a:solidFill>
                <a:effectLst/>
                <a:uLnTx/>
                <a:uFillTx/>
                <a:latin typeface="Times New Roman" panose="02020603050405020304" pitchFamily="18" charset="0"/>
                <a:cs typeface="+mn-cs"/>
              </a:rPr>
              <a:t>режим і графік харчування</a:t>
            </a:r>
            <a:r>
              <a:rPr kumimoji="0" lang="uk-UA" altLang="ru-RU" sz="24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+mn-cs"/>
              </a:rPr>
              <a:t> дітей;</a:t>
            </a:r>
          </a:p>
          <a:p>
            <a:pPr marL="342900" marR="0" lvl="0" indent="-342900" defTabSz="91440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uk-UA" altLang="ru-RU" sz="24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+mn-cs"/>
              </a:rPr>
              <a:t>приймання </a:t>
            </a:r>
            <a:r>
              <a:rPr kumimoji="0" lang="uk-UA" altLang="ru-RU" sz="2400" b="1" i="0" u="none" strike="noStrike" kern="0" cap="none" spc="0" normalizeH="0" baseline="0" noProof="0" dirty="0">
                <a:ln>
                  <a:noFill/>
                </a:ln>
                <a:solidFill>
                  <a:srgbClr val="CC0099"/>
                </a:solidFill>
                <a:effectLst/>
                <a:uLnTx/>
                <a:uFillTx/>
                <a:latin typeface="Times New Roman" panose="02020603050405020304" pitchFamily="18" charset="0"/>
                <a:cs typeface="+mn-cs"/>
              </a:rPr>
              <a:t>продуктів</a:t>
            </a:r>
            <a:r>
              <a:rPr kumimoji="0" lang="uk-UA" altLang="ru-RU" sz="24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+mn-cs"/>
              </a:rPr>
              <a:t> харчування і продовольчої сировини гарантованої постачальниками </a:t>
            </a:r>
            <a:r>
              <a:rPr kumimoji="0" lang="uk-UA" altLang="ru-RU" sz="2400" b="1" i="0" u="none" strike="noStrike" kern="0" cap="none" spc="0" normalizeH="0" baseline="0" noProof="0" dirty="0">
                <a:ln>
                  <a:noFill/>
                </a:ln>
                <a:solidFill>
                  <a:srgbClr val="CC0099"/>
                </a:solidFill>
                <a:effectLst/>
                <a:uLnTx/>
                <a:uFillTx/>
                <a:latin typeface="Times New Roman" panose="02020603050405020304" pitchFamily="18" charset="0"/>
                <a:cs typeface="+mn-cs"/>
              </a:rPr>
              <a:t>якості</a:t>
            </a:r>
            <a:r>
              <a:rPr kumimoji="0" lang="uk-UA" altLang="ru-RU" sz="24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+mn-cs"/>
              </a:rPr>
              <a:t>;</a:t>
            </a:r>
          </a:p>
          <a:p>
            <a:pPr marL="342900" marR="0" lvl="0" indent="-342900" defTabSz="91440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uk-UA" altLang="ru-RU" sz="24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+mn-cs"/>
              </a:rPr>
              <a:t>складання</a:t>
            </a:r>
            <a:r>
              <a:rPr kumimoji="0" lang="uk-UA" altLang="ru-RU" sz="2400" b="1" i="0" u="none" strike="noStrike" kern="0" cap="none" spc="0" normalizeH="0" baseline="0" noProof="0" dirty="0">
                <a:ln>
                  <a:noFill/>
                </a:ln>
                <a:solidFill>
                  <a:srgbClr val="CC0099"/>
                </a:solidFill>
                <a:effectLst/>
                <a:uLnTx/>
                <a:uFillTx/>
                <a:latin typeface="Times New Roman" panose="02020603050405020304" pitchFamily="18" charset="0"/>
                <a:cs typeface="+mn-cs"/>
              </a:rPr>
              <a:t> меню</a:t>
            </a:r>
            <a:r>
              <a:rPr kumimoji="0" lang="uk-UA" altLang="ru-RU" sz="24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+mn-cs"/>
              </a:rPr>
              <a:t>-розкладу;</a:t>
            </a:r>
          </a:p>
          <a:p>
            <a:pPr marL="342900" marR="0" lvl="0" indent="-342900" defTabSz="91440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uk-UA" altLang="ru-RU" sz="24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+mn-cs"/>
              </a:rPr>
              <a:t>виготовлення </a:t>
            </a:r>
            <a:r>
              <a:rPr kumimoji="0" lang="uk-UA" altLang="ru-RU" sz="2400" b="1" i="0" u="none" strike="noStrike" kern="0" cap="none" spc="0" normalizeH="0" baseline="0" noProof="0" dirty="0">
                <a:ln>
                  <a:noFill/>
                </a:ln>
                <a:solidFill>
                  <a:srgbClr val="CC0099"/>
                </a:solidFill>
                <a:effectLst/>
                <a:uLnTx/>
                <a:uFillTx/>
                <a:latin typeface="Times New Roman" panose="02020603050405020304" pitchFamily="18" charset="0"/>
                <a:cs typeface="+mn-cs"/>
              </a:rPr>
              <a:t>страв</a:t>
            </a:r>
            <a:r>
              <a:rPr kumimoji="0" lang="uk-UA" altLang="ru-RU" sz="24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+mn-cs"/>
              </a:rPr>
              <a:t>;</a:t>
            </a:r>
          </a:p>
          <a:p>
            <a:pPr marL="342900" marR="0" lvl="0" indent="-342900" defTabSz="91440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uk-UA" altLang="ru-RU" sz="24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+mn-cs"/>
              </a:rPr>
              <a:t>контроль за </a:t>
            </a:r>
            <a:r>
              <a:rPr kumimoji="0" lang="uk-UA" altLang="ru-RU" sz="2400" b="1" i="0" u="none" strike="noStrike" kern="0" cap="none" spc="0" normalizeH="0" baseline="0" noProof="0" dirty="0">
                <a:ln>
                  <a:noFill/>
                </a:ln>
                <a:solidFill>
                  <a:srgbClr val="CC0099"/>
                </a:solidFill>
                <a:effectLst/>
                <a:uLnTx/>
                <a:uFillTx/>
                <a:latin typeface="Times New Roman" panose="02020603050405020304" pitchFamily="18" charset="0"/>
                <a:cs typeface="+mn-cs"/>
              </a:rPr>
              <a:t>харчуванням;</a:t>
            </a:r>
          </a:p>
          <a:p>
            <a:pPr marL="342900" marR="0" lvl="0" indent="-342900" defTabSz="91440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uk-UA" altLang="ru-RU" sz="2400" b="1" i="0" u="none" strike="noStrike" kern="0" cap="none" spc="0" normalizeH="0" baseline="0" noProof="0" dirty="0">
                <a:ln>
                  <a:noFill/>
                </a:ln>
                <a:solidFill>
                  <a:srgbClr val="CC0099"/>
                </a:solidFill>
                <a:effectLst/>
                <a:uLnTx/>
                <a:uFillTx/>
                <a:latin typeface="Times New Roman" panose="02020603050405020304" pitchFamily="18" charset="0"/>
                <a:cs typeface="+mn-cs"/>
              </a:rPr>
              <a:t>інформування батьків</a:t>
            </a:r>
            <a:r>
              <a:rPr kumimoji="0" lang="uk-UA" altLang="ru-RU" sz="24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+mn-cs"/>
              </a:rPr>
              <a:t> про організацію харчування дітей </a:t>
            </a:r>
            <a:endParaRPr kumimoji="0" lang="ru-RU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0927DB2D-303F-43B1-9B29-F8AAE9EE0BC4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95536" y="0"/>
            <a:ext cx="7949873" cy="1066892"/>
          </a:xfrm>
          <a:prstGeom prst="rect">
            <a:avLst/>
          </a:prstGeom>
        </p:spPr>
      </p:pic>
      <p:pic>
        <p:nvPicPr>
          <p:cNvPr id="16386" name="Picture 2" descr="D:\фото\Фото 2019-2020\Їжа\20200128_15421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99992" y="1916832"/>
            <a:ext cx="4480498" cy="252028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277693855"/>
      </p:ext>
    </p:extLst>
  </p:cSld>
  <p:clrMapOvr>
    <a:masterClrMapping/>
  </p:clrMapOvr>
  <p:transition spd="slow">
    <p:wheel spokes="3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D:\рамки\Патрыотичне\0_84c89_ee009946_L.gi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8654" y="6165304"/>
            <a:ext cx="2363143" cy="5342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>
            <a:extLst>
              <a:ext uri="{FF2B5EF4-FFF2-40B4-BE49-F238E27FC236}">
                <a16:creationId xmlns:a16="http://schemas.microsoft.com/office/drawing/2014/main" xmlns="" id="{A0C4FAEF-42C3-414B-B74B-8AD0CCD70FF4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158420"/>
            <a:ext cx="9144000" cy="840441"/>
          </a:xfrm>
          <a:prstGeom prst="rect">
            <a:avLst/>
          </a:prstGeom>
        </p:spPr>
      </p:pic>
      <p:sp>
        <p:nvSpPr>
          <p:cNvPr id="7" name="Rectangle 115">
            <a:extLst>
              <a:ext uri="{FF2B5EF4-FFF2-40B4-BE49-F238E27FC236}">
                <a16:creationId xmlns:a16="http://schemas.microsoft.com/office/drawing/2014/main" xmlns="" id="{A1A4E458-E7FA-47AC-B743-C9E8AE64B903}"/>
              </a:ext>
            </a:extLst>
          </p:cNvPr>
          <p:cNvSpPr txBox="1">
            <a:spLocks noChangeArrowheads="1"/>
          </p:cNvSpPr>
          <p:nvPr/>
        </p:nvSpPr>
        <p:spPr>
          <a:xfrm>
            <a:off x="0" y="998861"/>
            <a:ext cx="4457700" cy="4487539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>
              <a:lnSpc>
                <a:spcPct val="90000"/>
              </a:lnSpc>
            </a:pPr>
            <a:r>
              <a:rPr lang="ru-RU" altLang="ru-RU" dirty="0" err="1" smtClean="0">
                <a:latin typeface="Times New Roman" panose="02020603050405020304" pitchFamily="18" charset="0"/>
              </a:rPr>
              <a:t>М‛ясо</a:t>
            </a:r>
            <a:r>
              <a:rPr lang="ru-RU" altLang="ru-RU" dirty="0" smtClean="0">
                <a:latin typeface="Times New Roman" panose="02020603050405020304" pitchFamily="18" charset="0"/>
              </a:rPr>
              <a:t> </a:t>
            </a:r>
            <a:r>
              <a:rPr lang="ru-RU" altLang="ru-RU" dirty="0">
                <a:latin typeface="Times New Roman" panose="02020603050405020304" pitchFamily="18" charset="0"/>
              </a:rPr>
              <a:t>– </a:t>
            </a:r>
            <a:r>
              <a:rPr lang="ru-RU" altLang="ru-RU" dirty="0" smtClean="0">
                <a:latin typeface="Times New Roman" panose="02020603050405020304" pitchFamily="18" charset="0"/>
              </a:rPr>
              <a:t>69,5%</a:t>
            </a:r>
            <a:endParaRPr lang="ru-RU" altLang="ru-RU" dirty="0">
              <a:latin typeface="Times New Roman" panose="02020603050405020304" pitchFamily="18" charset="0"/>
            </a:endParaRPr>
          </a:p>
          <a:p>
            <a:pPr eaLnBrk="1" hangingPunct="1">
              <a:lnSpc>
                <a:spcPct val="90000"/>
              </a:lnSpc>
            </a:pPr>
            <a:r>
              <a:rPr lang="ru-RU" altLang="ru-RU" dirty="0" err="1">
                <a:latin typeface="Times New Roman" panose="02020603050405020304" pitchFamily="18" charset="0"/>
              </a:rPr>
              <a:t>Риба</a:t>
            </a:r>
            <a:r>
              <a:rPr lang="ru-RU" altLang="ru-RU" dirty="0">
                <a:latin typeface="Times New Roman" panose="02020603050405020304" pitchFamily="18" charset="0"/>
              </a:rPr>
              <a:t> – </a:t>
            </a:r>
            <a:r>
              <a:rPr lang="ru-RU" altLang="ru-RU" dirty="0" smtClean="0">
                <a:latin typeface="Times New Roman" panose="02020603050405020304" pitchFamily="18" charset="0"/>
              </a:rPr>
              <a:t>64,2%</a:t>
            </a:r>
            <a:endParaRPr lang="ru-RU" altLang="ru-RU" dirty="0">
              <a:latin typeface="Times New Roman" panose="02020603050405020304" pitchFamily="18" charset="0"/>
            </a:endParaRPr>
          </a:p>
          <a:p>
            <a:pPr eaLnBrk="1" hangingPunct="1">
              <a:lnSpc>
                <a:spcPct val="90000"/>
              </a:lnSpc>
            </a:pPr>
            <a:r>
              <a:rPr lang="ru-RU" altLang="ru-RU" dirty="0">
                <a:latin typeface="Times New Roman" panose="02020603050405020304" pitchFamily="18" charset="0"/>
              </a:rPr>
              <a:t>Масло </a:t>
            </a:r>
            <a:r>
              <a:rPr lang="ru-RU" altLang="ru-RU" dirty="0" err="1">
                <a:latin typeface="Times New Roman" panose="02020603050405020304" pitchFamily="18" charset="0"/>
              </a:rPr>
              <a:t>вершк</a:t>
            </a:r>
            <a:r>
              <a:rPr lang="ru-RU" altLang="ru-RU" dirty="0">
                <a:latin typeface="Times New Roman" panose="02020603050405020304" pitchFamily="18" charset="0"/>
              </a:rPr>
              <a:t>. – </a:t>
            </a:r>
            <a:r>
              <a:rPr lang="ru-RU" altLang="ru-RU" dirty="0" smtClean="0">
                <a:latin typeface="Times New Roman" panose="02020603050405020304" pitchFamily="18" charset="0"/>
              </a:rPr>
              <a:t>98,5%</a:t>
            </a:r>
            <a:endParaRPr lang="ru-RU" altLang="ru-RU" dirty="0">
              <a:latin typeface="Times New Roman" panose="02020603050405020304" pitchFamily="18" charset="0"/>
            </a:endParaRPr>
          </a:p>
          <a:p>
            <a:pPr eaLnBrk="1" hangingPunct="1">
              <a:lnSpc>
                <a:spcPct val="90000"/>
              </a:lnSpc>
            </a:pPr>
            <a:r>
              <a:rPr lang="ru-RU" altLang="ru-RU" dirty="0" err="1">
                <a:latin typeface="Times New Roman" panose="02020603050405020304" pitchFamily="18" charset="0"/>
              </a:rPr>
              <a:t>Олія</a:t>
            </a:r>
            <a:r>
              <a:rPr lang="ru-RU" altLang="ru-RU" dirty="0">
                <a:latin typeface="Times New Roman" panose="02020603050405020304" pitchFamily="18" charset="0"/>
              </a:rPr>
              <a:t> – </a:t>
            </a:r>
            <a:r>
              <a:rPr lang="ru-RU" altLang="ru-RU" dirty="0" smtClean="0">
                <a:latin typeface="Times New Roman" panose="02020603050405020304" pitchFamily="18" charset="0"/>
              </a:rPr>
              <a:t>85,6%</a:t>
            </a:r>
            <a:endParaRPr lang="ru-RU" altLang="ru-RU" dirty="0">
              <a:latin typeface="Times New Roman" panose="02020603050405020304" pitchFamily="18" charset="0"/>
            </a:endParaRPr>
          </a:p>
          <a:p>
            <a:pPr eaLnBrk="1" hangingPunct="1">
              <a:lnSpc>
                <a:spcPct val="90000"/>
              </a:lnSpc>
            </a:pPr>
            <a:r>
              <a:rPr lang="uk-UA" altLang="ru-RU" dirty="0">
                <a:latin typeface="Times New Roman" panose="02020603050405020304" pitchFamily="18" charset="0"/>
              </a:rPr>
              <a:t>Молоко – </a:t>
            </a:r>
            <a:r>
              <a:rPr lang="uk-UA" altLang="ru-RU" dirty="0" smtClean="0">
                <a:latin typeface="Times New Roman" panose="02020603050405020304" pitchFamily="18" charset="0"/>
              </a:rPr>
              <a:t>62,8%</a:t>
            </a:r>
            <a:endParaRPr lang="uk-UA" altLang="ru-RU" dirty="0">
              <a:latin typeface="Times New Roman" panose="02020603050405020304" pitchFamily="18" charset="0"/>
            </a:endParaRPr>
          </a:p>
          <a:p>
            <a:pPr eaLnBrk="1" hangingPunct="1">
              <a:lnSpc>
                <a:spcPct val="90000"/>
              </a:lnSpc>
            </a:pPr>
            <a:r>
              <a:rPr lang="uk-UA" altLang="ru-RU" dirty="0">
                <a:latin typeface="Times New Roman" panose="02020603050405020304" pitchFamily="18" charset="0"/>
              </a:rPr>
              <a:t>Сир </a:t>
            </a:r>
            <a:r>
              <a:rPr lang="uk-UA" altLang="ru-RU" dirty="0" err="1">
                <a:latin typeface="Times New Roman" panose="02020603050405020304" pitchFamily="18" charset="0"/>
              </a:rPr>
              <a:t>кисломол</a:t>
            </a:r>
            <a:r>
              <a:rPr lang="uk-UA" altLang="ru-RU" dirty="0">
                <a:latin typeface="Times New Roman" panose="02020603050405020304" pitchFamily="18" charset="0"/>
              </a:rPr>
              <a:t>. – </a:t>
            </a:r>
            <a:r>
              <a:rPr lang="uk-UA" altLang="ru-RU" dirty="0" smtClean="0">
                <a:latin typeface="Times New Roman" panose="02020603050405020304" pitchFamily="18" charset="0"/>
              </a:rPr>
              <a:t>64,5%</a:t>
            </a:r>
            <a:endParaRPr lang="uk-UA" altLang="ru-RU" dirty="0">
              <a:latin typeface="Times New Roman" panose="02020603050405020304" pitchFamily="18" charset="0"/>
            </a:endParaRPr>
          </a:p>
          <a:p>
            <a:pPr eaLnBrk="1" hangingPunct="1">
              <a:lnSpc>
                <a:spcPct val="90000"/>
              </a:lnSpc>
            </a:pPr>
            <a:r>
              <a:rPr lang="uk-UA" altLang="ru-RU" dirty="0">
                <a:latin typeface="Times New Roman" panose="02020603050405020304" pitchFamily="18" charset="0"/>
              </a:rPr>
              <a:t>Яйце – </a:t>
            </a:r>
            <a:r>
              <a:rPr lang="uk-UA" altLang="ru-RU" dirty="0" smtClean="0">
                <a:latin typeface="Times New Roman" panose="02020603050405020304" pitchFamily="18" charset="0"/>
              </a:rPr>
              <a:t>88,6%</a:t>
            </a:r>
            <a:endParaRPr lang="uk-UA" altLang="ru-RU" dirty="0">
              <a:latin typeface="Times New Roman" panose="02020603050405020304" pitchFamily="18" charset="0"/>
            </a:endParaRPr>
          </a:p>
          <a:p>
            <a:pPr eaLnBrk="1" hangingPunct="1">
              <a:lnSpc>
                <a:spcPct val="90000"/>
              </a:lnSpc>
            </a:pPr>
            <a:r>
              <a:rPr lang="uk-UA" altLang="ru-RU" dirty="0">
                <a:latin typeface="Times New Roman" panose="02020603050405020304" pitchFamily="18" charset="0"/>
              </a:rPr>
              <a:t>Борошно – </a:t>
            </a:r>
            <a:r>
              <a:rPr lang="uk-UA" altLang="ru-RU" dirty="0" smtClean="0">
                <a:latin typeface="Times New Roman" panose="02020603050405020304" pitchFamily="18" charset="0"/>
              </a:rPr>
              <a:t>73,1%</a:t>
            </a:r>
            <a:endParaRPr lang="uk-UA" altLang="ru-RU" dirty="0">
              <a:latin typeface="Times New Roman" panose="02020603050405020304" pitchFamily="18" charset="0"/>
            </a:endParaRPr>
          </a:p>
          <a:p>
            <a:pPr eaLnBrk="1" hangingPunct="1">
              <a:lnSpc>
                <a:spcPct val="90000"/>
              </a:lnSpc>
            </a:pPr>
            <a:endParaRPr lang="ru-RU" altLang="ru-RU" dirty="0">
              <a:latin typeface="Times New Roman" panose="02020603050405020304" pitchFamily="18" charset="0"/>
            </a:endParaRPr>
          </a:p>
        </p:txBody>
      </p:sp>
      <p:sp>
        <p:nvSpPr>
          <p:cNvPr id="8" name="Rectangle 116">
            <a:extLst>
              <a:ext uri="{FF2B5EF4-FFF2-40B4-BE49-F238E27FC236}">
                <a16:creationId xmlns:a16="http://schemas.microsoft.com/office/drawing/2014/main" xmlns="" id="{EF745C89-BFF0-4F78-876A-185EC5B073C3}"/>
              </a:ext>
            </a:extLst>
          </p:cNvPr>
          <p:cNvSpPr txBox="1">
            <a:spLocks noChangeArrowheads="1"/>
          </p:cNvSpPr>
          <p:nvPr/>
        </p:nvSpPr>
        <p:spPr>
          <a:xfrm>
            <a:off x="4283968" y="980728"/>
            <a:ext cx="4225280" cy="5173339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>
              <a:lnSpc>
                <a:spcPct val="90000"/>
              </a:lnSpc>
            </a:pPr>
            <a:r>
              <a:rPr lang="uk-UA" altLang="ru-RU" dirty="0">
                <a:latin typeface="Times New Roman" panose="02020603050405020304" pitchFamily="18" charset="0"/>
              </a:rPr>
              <a:t>Цукор – </a:t>
            </a:r>
            <a:r>
              <a:rPr lang="uk-UA" altLang="ru-RU" dirty="0" smtClean="0">
                <a:latin typeface="Times New Roman" panose="02020603050405020304" pitchFamily="18" charset="0"/>
              </a:rPr>
              <a:t>101,2%</a:t>
            </a:r>
            <a:endParaRPr lang="uk-UA" altLang="ru-RU" dirty="0">
              <a:latin typeface="Times New Roman" panose="02020603050405020304" pitchFamily="18" charset="0"/>
            </a:endParaRPr>
          </a:p>
          <a:p>
            <a:pPr eaLnBrk="1" hangingPunct="1">
              <a:lnSpc>
                <a:spcPct val="90000"/>
              </a:lnSpc>
            </a:pPr>
            <a:r>
              <a:rPr lang="uk-UA" altLang="ru-RU" dirty="0">
                <a:latin typeface="Times New Roman" panose="02020603050405020304" pitchFamily="18" charset="0"/>
              </a:rPr>
              <a:t>Овочі – </a:t>
            </a:r>
            <a:r>
              <a:rPr lang="uk-UA" altLang="ru-RU" dirty="0" smtClean="0">
                <a:latin typeface="Times New Roman" panose="02020603050405020304" pitchFamily="18" charset="0"/>
              </a:rPr>
              <a:t>82,2%</a:t>
            </a:r>
            <a:endParaRPr lang="uk-UA" altLang="ru-RU" dirty="0">
              <a:latin typeface="Times New Roman" panose="02020603050405020304" pitchFamily="18" charset="0"/>
            </a:endParaRPr>
          </a:p>
          <a:p>
            <a:pPr eaLnBrk="1" hangingPunct="1">
              <a:lnSpc>
                <a:spcPct val="90000"/>
              </a:lnSpc>
            </a:pPr>
            <a:r>
              <a:rPr lang="uk-UA" altLang="ru-RU" dirty="0">
                <a:latin typeface="Times New Roman" panose="02020603050405020304" pitchFamily="18" charset="0"/>
              </a:rPr>
              <a:t>Картопля – </a:t>
            </a:r>
            <a:r>
              <a:rPr lang="uk-UA" altLang="ru-RU" dirty="0" smtClean="0">
                <a:latin typeface="Times New Roman" panose="02020603050405020304" pitchFamily="18" charset="0"/>
              </a:rPr>
              <a:t>95,9%</a:t>
            </a:r>
            <a:endParaRPr lang="uk-UA" altLang="ru-RU" dirty="0">
              <a:latin typeface="Times New Roman" panose="02020603050405020304" pitchFamily="18" charset="0"/>
            </a:endParaRPr>
          </a:p>
          <a:p>
            <a:pPr eaLnBrk="1" hangingPunct="1">
              <a:lnSpc>
                <a:spcPct val="90000"/>
              </a:lnSpc>
            </a:pPr>
            <a:r>
              <a:rPr lang="uk-UA" altLang="ru-RU" dirty="0">
                <a:latin typeface="Times New Roman" panose="02020603050405020304" pitchFamily="18" charset="0"/>
              </a:rPr>
              <a:t>Хліб </a:t>
            </a:r>
            <a:r>
              <a:rPr lang="uk-UA" altLang="ru-RU" dirty="0" smtClean="0">
                <a:latin typeface="Times New Roman" panose="02020603050405020304" pitchFamily="18" charset="0"/>
              </a:rPr>
              <a:t>пшеничний, житній </a:t>
            </a:r>
            <a:r>
              <a:rPr lang="uk-UA" altLang="ru-RU" dirty="0">
                <a:latin typeface="Times New Roman" panose="02020603050405020304" pitchFamily="18" charset="0"/>
              </a:rPr>
              <a:t>– </a:t>
            </a:r>
            <a:r>
              <a:rPr lang="uk-UA" altLang="ru-RU" dirty="0" smtClean="0">
                <a:latin typeface="Times New Roman" panose="02020603050405020304" pitchFamily="18" charset="0"/>
              </a:rPr>
              <a:t>100,1%</a:t>
            </a:r>
            <a:endParaRPr lang="uk-UA" altLang="ru-RU" dirty="0">
              <a:latin typeface="Times New Roman" panose="02020603050405020304" pitchFamily="18" charset="0"/>
            </a:endParaRPr>
          </a:p>
          <a:p>
            <a:pPr eaLnBrk="1" hangingPunct="1">
              <a:lnSpc>
                <a:spcPct val="90000"/>
              </a:lnSpc>
            </a:pPr>
            <a:r>
              <a:rPr lang="uk-UA" altLang="ru-RU" dirty="0">
                <a:latin typeface="Times New Roman" panose="02020603050405020304" pitchFamily="18" charset="0"/>
              </a:rPr>
              <a:t>Сухофрукти – </a:t>
            </a:r>
            <a:r>
              <a:rPr lang="uk-UA" altLang="ru-RU" dirty="0" smtClean="0">
                <a:latin typeface="Times New Roman" panose="02020603050405020304" pitchFamily="18" charset="0"/>
              </a:rPr>
              <a:t>100%</a:t>
            </a:r>
            <a:endParaRPr lang="uk-UA" altLang="ru-RU" dirty="0">
              <a:latin typeface="Times New Roman" panose="02020603050405020304" pitchFamily="18" charset="0"/>
            </a:endParaRPr>
          </a:p>
          <a:p>
            <a:pPr eaLnBrk="1" hangingPunct="1">
              <a:lnSpc>
                <a:spcPct val="90000"/>
              </a:lnSpc>
            </a:pPr>
            <a:r>
              <a:rPr lang="uk-UA" altLang="ru-RU" dirty="0">
                <a:latin typeface="Times New Roman" panose="02020603050405020304" pitchFamily="18" charset="0"/>
              </a:rPr>
              <a:t>Крупи </a:t>
            </a:r>
            <a:r>
              <a:rPr lang="uk-UA" altLang="ru-RU" dirty="0" smtClean="0">
                <a:latin typeface="Times New Roman" panose="02020603050405020304" pitchFamily="18" charset="0"/>
              </a:rPr>
              <a:t>– 105,4%</a:t>
            </a:r>
            <a:endParaRPr lang="uk-UA" altLang="ru-RU" dirty="0">
              <a:latin typeface="Times New Roman" panose="02020603050405020304" pitchFamily="18" charset="0"/>
            </a:endParaRPr>
          </a:p>
          <a:p>
            <a:pPr eaLnBrk="1" hangingPunct="1">
              <a:lnSpc>
                <a:spcPct val="90000"/>
              </a:lnSpc>
            </a:pPr>
            <a:r>
              <a:rPr lang="uk-UA" altLang="ru-RU" b="1" dirty="0" smtClean="0">
                <a:latin typeface="Times New Roman" panose="02020603050405020304" pitchFamily="18" charset="0"/>
              </a:rPr>
              <a:t>Середній відсоток </a:t>
            </a:r>
            <a:r>
              <a:rPr lang="uk-UA" altLang="ru-RU" b="1" dirty="0" err="1" smtClean="0">
                <a:latin typeface="Times New Roman" panose="02020603050405020304" pitchFamily="18" charset="0"/>
              </a:rPr>
              <a:t>виконання–</a:t>
            </a:r>
            <a:r>
              <a:rPr lang="uk-UA" altLang="ru-RU" b="1" dirty="0" smtClean="0">
                <a:latin typeface="Times New Roman" panose="02020603050405020304" pitchFamily="18" charset="0"/>
              </a:rPr>
              <a:t> 79,44%</a:t>
            </a:r>
            <a:endParaRPr lang="ru-RU" altLang="ru-RU" b="1" dirty="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6438501"/>
      </p:ext>
    </p:extLst>
  </p:cSld>
  <p:clrMapOvr>
    <a:masterClrMapping/>
  </p:clrMapOvr>
  <p:transition spd="slow"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39" presetClass="exit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0">
                                          <p:val>
                                            <p:strVal val="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ppt_h/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39" presetClass="exit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0">
                                          <p:val>
                                            <p:strVal val="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ppt_h/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39" presetClass="exit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0">
                                          <p:val>
                                            <p:strVal val="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ppt_h/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39" presetClass="exit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0">
                                          <p:val>
                                            <p:strVal val="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ppt_h/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39" presetClass="exit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0">
                                          <p:val>
                                            <p:strVal val="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ppt_h/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39" presetClass="exit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0">
                                          <p:val>
                                            <p:strVal val="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ppt_h/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39" presetClass="exit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0">
                                          <p:val>
                                            <p:strVal val="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ppt_h/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39" presetClass="exit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0">
                                          <p:val>
                                            <p:strVal val="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ppt_h/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5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1" dur="5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5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9" dur="5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5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5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5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7" dur="500" fill="hold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500" fill="hold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500" fill="hold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500" fill="hold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1" presetID="39" presetClass="exit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72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0">
                                          <p:val>
                                            <p:strVal val="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ppt_h/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7" presetID="39" presetClass="exit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78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0">
                                          <p:val>
                                            <p:strVal val="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ppt_h/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3" presetID="39" presetClass="exit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4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0">
                                          <p:val>
                                            <p:strVal val="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ppt_h/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9" presetID="39" presetClass="exit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90" dur="5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0">
                                          <p:val>
                                            <p:strVal val="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ppt_h/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5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5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5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5" presetID="39" presetClass="exit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96" dur="5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0">
                                          <p:val>
                                            <p:strVal val="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ppt_h/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5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5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5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1" presetID="39" presetClass="exit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02" dur="5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0">
                                          <p:val>
                                            <p:strVal val="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ppt_h/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5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5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5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7" presetID="39" presetClass="exit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08" dur="500" fill="hold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0">
                                          <p:val>
                                            <p:strVal val="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ppt_h/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500" fill="hold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500" fill="hold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" dur="500" fill="hold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7" grpId="1" build="allAtOnce"/>
      <p:bldP spid="8" grpId="0" build="p"/>
      <p:bldP spid="8" grpId="1" build="allAtOnce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3">
            <a:extLst>
              <a:ext uri="{FF2B5EF4-FFF2-40B4-BE49-F238E27FC236}">
                <a16:creationId xmlns:a16="http://schemas.microsoft.com/office/drawing/2014/main" xmlns="" id="{11F75451-772E-49D9-8806-E9D06E1298B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0080" y="0"/>
            <a:ext cx="8784976" cy="13263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altLang="ru-RU" sz="36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mic Sans MS"/>
                <a:ea typeface="+mn-ea"/>
                <a:cs typeface="+mn-cs"/>
              </a:rPr>
              <a:t>Аналіз захворюваності за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altLang="ru-RU" sz="3600" b="1" i="0" u="none" strike="noStrike" kern="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mic Sans MS"/>
                <a:ea typeface="+mn-ea"/>
                <a:cs typeface="+mn-cs"/>
              </a:rPr>
              <a:t> </a:t>
            </a:r>
            <a:r>
              <a:rPr kumimoji="0" lang="uk-UA" altLang="ru-RU" sz="36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mic Sans MS"/>
                <a:ea typeface="+mn-ea"/>
                <a:cs typeface="+mn-cs"/>
              </a:rPr>
              <a:t>2019/2020 </a:t>
            </a:r>
            <a:r>
              <a:rPr kumimoji="0" lang="uk-UA" altLang="ru-RU" sz="36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mic Sans MS"/>
                <a:ea typeface="+mn-ea"/>
                <a:cs typeface="+mn-cs"/>
              </a:rPr>
              <a:t>навчальний рік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uk-UA" altLang="ru-RU" sz="36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omic Sans MS"/>
              <a:ea typeface="+mn-ea"/>
              <a:cs typeface="+mn-cs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467544" y="2708920"/>
          <a:ext cx="6096000" cy="2541518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2032000"/>
                <a:gridCol w="2032000"/>
                <a:gridCol w="2032000"/>
              </a:tblGrid>
              <a:tr h="676399">
                <a:tc gridSpan="3">
                  <a:txBody>
                    <a:bodyPr/>
                    <a:lstStyle/>
                    <a:p>
                      <a:pPr algn="ctr"/>
                      <a:r>
                        <a:rPr lang="uk-UA" sz="2800" dirty="0" smtClean="0">
                          <a:latin typeface="Times New Roman" pitchFamily="18" charset="0"/>
                          <a:cs typeface="Times New Roman" pitchFamily="18" charset="0"/>
                        </a:rPr>
                        <a:t>Усього пропущено днів по хворобі </a:t>
                      </a:r>
                      <a:endParaRPr lang="ru-RU" sz="2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1167483">
                <a:tc>
                  <a:txBody>
                    <a:bodyPr/>
                    <a:lstStyle/>
                    <a:p>
                      <a:pPr algn="ctr"/>
                      <a:r>
                        <a:rPr lang="uk-UA" sz="2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Усього по ЗДО №93</a:t>
                      </a:r>
                      <a:endParaRPr lang="ru-RU" sz="2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У групах раннього віку</a:t>
                      </a:r>
                      <a:endParaRPr lang="ru-RU" sz="2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У групах дошкільного віку</a:t>
                      </a:r>
                      <a:endParaRPr lang="ru-RU" sz="2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676399">
                <a:tc>
                  <a:txBody>
                    <a:bodyPr/>
                    <a:lstStyle/>
                    <a:p>
                      <a:pPr algn="ctr"/>
                      <a:r>
                        <a:rPr lang="uk-UA" sz="2800" b="1" i="1" dirty="0" smtClean="0">
                          <a:latin typeface="Times New Roman" pitchFamily="18" charset="0"/>
                          <a:cs typeface="Times New Roman" pitchFamily="18" charset="0"/>
                        </a:rPr>
                        <a:t>300</a:t>
                      </a:r>
                      <a:endParaRPr lang="ru-RU" sz="2800" b="1" i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800" b="1" i="1" dirty="0" smtClean="0">
                          <a:latin typeface="Times New Roman" pitchFamily="18" charset="0"/>
                          <a:cs typeface="Times New Roman" pitchFamily="18" charset="0"/>
                        </a:rPr>
                        <a:t>60</a:t>
                      </a:r>
                      <a:endParaRPr lang="ru-RU" sz="2800" b="1" i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800" b="1" i="1" dirty="0" smtClean="0">
                          <a:latin typeface="Times New Roman" pitchFamily="18" charset="0"/>
                          <a:cs typeface="Times New Roman" pitchFamily="18" charset="0"/>
                        </a:rPr>
                        <a:t>240</a:t>
                      </a:r>
                      <a:endParaRPr lang="ru-RU" sz="2800" b="1" i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9" name="Picture 2" descr="D:\Мои документы\Оформление\Патрыотичне\plan3.png">
            <a:extLst>
              <a:ext uri="{FF2B5EF4-FFF2-40B4-BE49-F238E27FC236}">
                <a16:creationId xmlns:a16="http://schemas.microsoft.com/office/drawing/2014/main" xmlns="" id="{C95A23BD-52E2-4412-9B53-A426D8FF046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208" y="3717032"/>
            <a:ext cx="2699792" cy="24033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67464900"/>
      </p:ext>
    </p:extLst>
  </p:cSld>
  <p:clrMapOvr>
    <a:masterClrMapping/>
  </p:clrMapOvr>
  <p:transition spd="slow"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8" name="Рисунок 7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6672"/>
            <a:ext cx="2382838" cy="169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71" name="Рисунок 5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43800" y="139700"/>
            <a:ext cx="1395413" cy="146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xmlns="" id="{083D0108-4C2C-4696-851B-AC256A24FBE8}"/>
              </a:ext>
            </a:extLst>
          </p:cNvPr>
          <p:cNvSpPr/>
          <p:nvPr/>
        </p:nvSpPr>
        <p:spPr>
          <a:xfrm>
            <a:off x="2555776" y="735053"/>
            <a:ext cx="4572000" cy="1089529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hangingPunct="1">
              <a:lnSpc>
                <a:spcPct val="90000"/>
              </a:lnSpc>
              <a:buFontTx/>
              <a:buNone/>
            </a:pPr>
            <a:r>
              <a:rPr lang="uk-UA" altLang="ru-RU" sz="2400" dirty="0">
                <a:solidFill>
                  <a:srgbClr val="002060"/>
                </a:solidFill>
              </a:rPr>
              <a:t>У ЗДО функціонує 12 груп: раннього віку – 2 групи, дошкільного віку – 10 груп</a:t>
            </a:r>
          </a:p>
        </p:txBody>
      </p:sp>
      <p:pic>
        <p:nvPicPr>
          <p:cNvPr id="9" name="Рисунок 8" descr="MyCollages3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716016" y="1844824"/>
            <a:ext cx="3312368" cy="3312368"/>
          </a:xfrm>
          <a:prstGeom prst="rect">
            <a:avLst/>
          </a:prstGeom>
        </p:spPr>
      </p:pic>
      <p:pic>
        <p:nvPicPr>
          <p:cNvPr id="15370" name="Picture 13" descr="http://img-fotki.yandex.ru/get/4910/valenta-mog.17d/0_76004_ca0b3fbc_orig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012160" y="4797152"/>
            <a:ext cx="2693987" cy="191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 descr="коллаж день дитини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043608" y="1844824"/>
            <a:ext cx="3284984" cy="3284984"/>
          </a:xfrm>
          <a:prstGeom prst="rect">
            <a:avLst/>
          </a:prstGeom>
        </p:spPr>
      </p:pic>
      <p:pic>
        <p:nvPicPr>
          <p:cNvPr id="15369" name="Рисунок 9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5029200"/>
            <a:ext cx="2330451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zoom dir="in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D:\Мои документы\Оформление\Патрыотичне\0_828ac_dca4804f_orig.png">
            <a:extLst>
              <a:ext uri="{FF2B5EF4-FFF2-40B4-BE49-F238E27FC236}">
                <a16:creationId xmlns:a16="http://schemas.microsoft.com/office/drawing/2014/main" xmlns="" id="{8564ACAC-8377-49FB-8E95-B939345CF8D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80112" y="4941168"/>
            <a:ext cx="3563888" cy="19168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2">
            <a:extLst>
              <a:ext uri="{FF2B5EF4-FFF2-40B4-BE49-F238E27FC236}">
                <a16:creationId xmlns:a16="http://schemas.microsoft.com/office/drawing/2014/main" xmlns="" id="{65D60E7E-993F-4986-AC2E-980081C3EE81}"/>
              </a:ext>
            </a:extLst>
          </p:cNvPr>
          <p:cNvSpPr txBox="1">
            <a:spLocks noChangeArrowheads="1"/>
          </p:cNvSpPr>
          <p:nvPr/>
        </p:nvSpPr>
        <p:spPr>
          <a:xfrm>
            <a:off x="685800" y="152400"/>
            <a:ext cx="7630616" cy="1548408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/>
            <a:r>
              <a:rPr lang="uk-UA" altLang="ru-RU" sz="3600" b="1" dirty="0">
                <a:solidFill>
                  <a:srgbClr val="FF0000"/>
                </a:solidFill>
              </a:rPr>
              <a:t>Використання благодійних батьківських коштів у </a:t>
            </a:r>
            <a:r>
              <a:rPr lang="uk-UA" altLang="ru-RU" sz="3600" b="1" dirty="0" smtClean="0">
                <a:solidFill>
                  <a:srgbClr val="FF0000"/>
                </a:solidFill>
              </a:rPr>
              <a:t>2019/2020 </a:t>
            </a:r>
            <a:r>
              <a:rPr lang="uk-UA" altLang="ru-RU" sz="3600" b="1" dirty="0">
                <a:solidFill>
                  <a:srgbClr val="FF0000"/>
                </a:solidFill>
              </a:rPr>
              <a:t>н. р.</a:t>
            </a:r>
            <a:endParaRPr lang="ru-RU" altLang="ru-RU" sz="3600" b="1" dirty="0">
              <a:solidFill>
                <a:srgbClr val="FF0000"/>
              </a:solidFill>
            </a:endParaRPr>
          </a:p>
        </p:txBody>
      </p:sp>
      <p:sp>
        <p:nvSpPr>
          <p:cNvPr id="7" name="Rectangle 3">
            <a:extLst>
              <a:ext uri="{FF2B5EF4-FFF2-40B4-BE49-F238E27FC236}">
                <a16:creationId xmlns:a16="http://schemas.microsoft.com/office/drawing/2014/main" xmlns="" id="{B9F3E557-F5D9-4FA1-8C15-F5AC64E86CF5}"/>
              </a:ext>
            </a:extLst>
          </p:cNvPr>
          <p:cNvSpPr txBox="1">
            <a:spLocks noChangeArrowheads="1"/>
          </p:cNvSpPr>
          <p:nvPr/>
        </p:nvSpPr>
        <p:spPr>
          <a:xfrm>
            <a:off x="467544" y="1700808"/>
            <a:ext cx="7630616" cy="4680520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hangingPunct="1">
              <a:lnSpc>
                <a:spcPct val="80000"/>
              </a:lnSpc>
              <a:buFontTx/>
              <a:buNone/>
            </a:pPr>
            <a:r>
              <a:rPr lang="uk-UA" altLang="ru-RU" sz="2400" b="1" dirty="0">
                <a:latin typeface="Times New Roman" panose="02020603050405020304" pitchFamily="18" charset="0"/>
              </a:rPr>
              <a:t>Централізованою бухгалтерією РУО було оприбутковано матеріальних цінностей загальною сумою </a:t>
            </a:r>
            <a:r>
              <a:rPr lang="uk-UA" altLang="ru-RU" b="1" dirty="0" smtClean="0">
                <a:solidFill>
                  <a:srgbClr val="CC0099"/>
                </a:solidFill>
                <a:latin typeface="Times New Roman" panose="02020603050405020304" pitchFamily="18" charset="0"/>
              </a:rPr>
              <a:t> </a:t>
            </a:r>
            <a:r>
              <a:rPr lang="uk-UA" b="1" dirty="0"/>
              <a:t>118480,96 </a:t>
            </a:r>
            <a:r>
              <a:rPr lang="uk-UA" altLang="ru-RU" b="1" dirty="0" smtClean="0">
                <a:solidFill>
                  <a:srgbClr val="CC0099"/>
                </a:solidFill>
                <a:latin typeface="Times New Roman" panose="02020603050405020304" pitchFamily="18" charset="0"/>
              </a:rPr>
              <a:t>гривень</a:t>
            </a:r>
            <a:endParaRPr lang="uk-UA" altLang="ru-RU" b="1" dirty="0">
              <a:solidFill>
                <a:srgbClr val="CC0099"/>
              </a:solidFill>
              <a:latin typeface="Times New Roman" panose="02020603050405020304" pitchFamily="18" charset="0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uk-UA" altLang="ru-RU" sz="2400" b="1" dirty="0"/>
              <a:t>Виконані основні види робіт</a:t>
            </a:r>
            <a:r>
              <a:rPr lang="uk-UA" altLang="ru-RU" sz="2800" b="1" dirty="0" smtClean="0"/>
              <a:t>: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uk-UA" sz="1800" i="1" dirty="0" smtClean="0"/>
              <a:t>  -  </a:t>
            </a:r>
            <a:r>
              <a:rPr lang="uk-UA" sz="2000" i="1" dirty="0" smtClean="0"/>
              <a:t>придбання </a:t>
            </a:r>
            <a:r>
              <a:rPr lang="uk-UA" sz="2000" i="1" dirty="0"/>
              <a:t>миючих та дезінфікуючих засобів для забезпечення роботи закладу в умовах адаптивного </a:t>
            </a:r>
            <a:r>
              <a:rPr lang="uk-UA" sz="2000" i="1" dirty="0" smtClean="0"/>
              <a:t>карантину – 2000грн</a:t>
            </a:r>
            <a:endParaRPr lang="uk-UA" altLang="ru-RU" sz="2000" b="1" i="1" dirty="0"/>
          </a:p>
          <a:p>
            <a:pPr marL="0" indent="0">
              <a:buNone/>
            </a:pPr>
            <a:r>
              <a:rPr lang="uk-UA" altLang="ru-RU" sz="2000" b="1" dirty="0" smtClean="0"/>
              <a:t> </a:t>
            </a:r>
            <a:r>
              <a:rPr lang="uk-UA" altLang="ru-RU" sz="2000" i="1" dirty="0" smtClean="0"/>
              <a:t>-  </a:t>
            </a:r>
            <a:r>
              <a:rPr lang="uk-UA" altLang="ru-RU" sz="2000" i="1" dirty="0" smtClean="0"/>
              <a:t>заміна вікон на металопластикові у музичній залі – </a:t>
            </a:r>
            <a:r>
              <a:rPr lang="uk-UA" altLang="ru-RU" sz="2000" i="1" dirty="0"/>
              <a:t>34 000 грн, </a:t>
            </a:r>
            <a:endParaRPr lang="ru-RU" altLang="ru-RU" sz="2000" i="1" dirty="0"/>
          </a:p>
          <a:p>
            <a:pPr marL="0" indent="0">
              <a:buNone/>
            </a:pPr>
            <a:r>
              <a:rPr lang="uk-UA" altLang="ru-RU" sz="2000" i="1" dirty="0" smtClean="0"/>
              <a:t> - Заміна </a:t>
            </a:r>
            <a:r>
              <a:rPr lang="uk-UA" altLang="ru-RU" sz="2000" i="1" dirty="0" smtClean="0"/>
              <a:t>дверей у групах №4, №12– </a:t>
            </a:r>
            <a:r>
              <a:rPr lang="uk-UA" altLang="ru-RU" sz="2000" i="1" dirty="0"/>
              <a:t>4 700 грн,</a:t>
            </a:r>
            <a:endParaRPr lang="ru-RU" altLang="ru-RU" sz="2000" dirty="0"/>
          </a:p>
          <a:p>
            <a:pPr marL="0" indent="0">
              <a:buNone/>
            </a:pPr>
            <a:r>
              <a:rPr lang="uk-UA" altLang="ru-RU" sz="2000" i="1" dirty="0" smtClean="0"/>
              <a:t> - ремонт </a:t>
            </a:r>
            <a:r>
              <a:rPr lang="uk-UA" altLang="ru-RU" sz="2000" i="1" dirty="0"/>
              <a:t>спальної кімнати групи №4 – 10 000 грн,</a:t>
            </a:r>
            <a:endParaRPr lang="ru-RU" altLang="ru-RU" sz="2000" dirty="0"/>
          </a:p>
          <a:p>
            <a:pPr marL="0" indent="0">
              <a:buNone/>
            </a:pPr>
            <a:r>
              <a:rPr lang="uk-UA" altLang="ru-RU" sz="2000" i="1" dirty="0" smtClean="0"/>
              <a:t> - фарбування </a:t>
            </a:r>
            <a:r>
              <a:rPr lang="uk-UA" altLang="ru-RU" sz="2000" i="1" dirty="0"/>
              <a:t>обладнання та павільйонів  на майданчиках – 6 000 грн,</a:t>
            </a:r>
            <a:endParaRPr lang="ru-RU" altLang="ru-RU" sz="2000" dirty="0"/>
          </a:p>
          <a:p>
            <a:pPr marL="0" indent="0">
              <a:buNone/>
            </a:pPr>
            <a:r>
              <a:rPr lang="uk-UA" altLang="ru-RU" sz="2000" i="1" dirty="0" smtClean="0"/>
              <a:t>- фарбування </a:t>
            </a:r>
            <a:r>
              <a:rPr lang="uk-UA" altLang="ru-RU" sz="2000" i="1" dirty="0"/>
              <a:t>сходів, дверей, вікон , цоколя  </a:t>
            </a:r>
            <a:r>
              <a:rPr lang="uk-UA" altLang="ru-RU" sz="2000" i="1" dirty="0" smtClean="0"/>
              <a:t>–5 </a:t>
            </a:r>
            <a:r>
              <a:rPr lang="uk-UA" altLang="ru-RU" sz="2000" i="1" dirty="0"/>
              <a:t>500 грн,</a:t>
            </a:r>
            <a:endParaRPr lang="ru-RU" altLang="ru-RU" sz="2000" dirty="0"/>
          </a:p>
          <a:p>
            <a:pPr marL="0" indent="0">
              <a:buNone/>
            </a:pPr>
            <a:r>
              <a:rPr lang="uk-UA" altLang="ru-RU" sz="2000" dirty="0" err="1" smtClean="0"/>
              <a:t>-</a:t>
            </a:r>
            <a:r>
              <a:rPr lang="uk-UA" altLang="ru-RU" sz="2000" i="1" dirty="0" err="1"/>
              <a:t>побілка</a:t>
            </a:r>
            <a:r>
              <a:rPr lang="uk-UA" altLang="ru-RU" sz="2000" i="1" dirty="0"/>
              <a:t> дерев, </a:t>
            </a:r>
            <a:r>
              <a:rPr lang="uk-UA" altLang="ru-RU" sz="2000" i="1" dirty="0" err="1"/>
              <a:t>бардюрів</a:t>
            </a:r>
            <a:r>
              <a:rPr lang="uk-UA" altLang="ru-RU" sz="2000" i="1" dirty="0"/>
              <a:t> - 1200грн</a:t>
            </a:r>
            <a:endParaRPr lang="ru-RU" altLang="ru-RU" sz="2000" i="1" dirty="0"/>
          </a:p>
          <a:p>
            <a:pPr>
              <a:buFontTx/>
              <a:buNone/>
            </a:pPr>
            <a:r>
              <a:rPr lang="uk-UA" altLang="ru-RU" sz="2000" b="1" dirty="0"/>
              <a:t>    </a:t>
            </a:r>
            <a:endParaRPr lang="uk-UA" alt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7613754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D:\Мои документы\Оформление\Патрыотичне\0_828ac_dca4804f_orig.png">
            <a:extLst>
              <a:ext uri="{FF2B5EF4-FFF2-40B4-BE49-F238E27FC236}">
                <a16:creationId xmlns:a16="http://schemas.microsoft.com/office/drawing/2014/main" xmlns="" id="{8564ACAC-8377-49FB-8E95-B939345CF8D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18864" y="5714999"/>
            <a:ext cx="2125135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ectangle 2">
            <a:extLst>
              <a:ext uri="{FF2B5EF4-FFF2-40B4-BE49-F238E27FC236}">
                <a16:creationId xmlns:a16="http://schemas.microsoft.com/office/drawing/2014/main" xmlns="" id="{76F86950-8A71-45E5-B004-61DA2ED64E1E}"/>
              </a:ext>
            </a:extLst>
          </p:cNvPr>
          <p:cNvSpPr txBox="1">
            <a:spLocks noChangeArrowheads="1"/>
          </p:cNvSpPr>
          <p:nvPr/>
        </p:nvSpPr>
        <p:spPr>
          <a:xfrm>
            <a:off x="762000" y="304800"/>
            <a:ext cx="6870700" cy="1143000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/>
            <a:r>
              <a:rPr lang="uk-UA" altLang="ru-RU" sz="3200" b="1" dirty="0">
                <a:solidFill>
                  <a:schemeClr val="accent4">
                    <a:lumMod val="50000"/>
                  </a:schemeClr>
                </a:solidFill>
              </a:rPr>
              <a:t>Вжито для зміцнення матеріально-технічної бази :</a:t>
            </a:r>
            <a:r>
              <a:rPr lang="uk-UA" altLang="ru-RU" sz="3200" b="1" dirty="0"/>
              <a:t/>
            </a:r>
            <a:br>
              <a:rPr lang="uk-UA" altLang="ru-RU" sz="3200" b="1" dirty="0"/>
            </a:br>
            <a:endParaRPr lang="ru-RU" altLang="ru-RU" sz="3200" b="1" dirty="0"/>
          </a:p>
        </p:txBody>
      </p:sp>
      <p:sp>
        <p:nvSpPr>
          <p:cNvPr id="9" name="Rectangle 3">
            <a:extLst>
              <a:ext uri="{FF2B5EF4-FFF2-40B4-BE49-F238E27FC236}">
                <a16:creationId xmlns:a16="http://schemas.microsoft.com/office/drawing/2014/main" xmlns="" id="{107D0344-644E-4600-81AB-70E6F3518F47}"/>
              </a:ext>
            </a:extLst>
          </p:cNvPr>
          <p:cNvSpPr txBox="1">
            <a:spLocks noChangeArrowheads="1"/>
          </p:cNvSpPr>
          <p:nvPr/>
        </p:nvSpPr>
        <p:spPr>
          <a:xfrm>
            <a:off x="179512" y="1556792"/>
            <a:ext cx="8568952" cy="2232248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hangingPunct="1">
              <a:lnSpc>
                <a:spcPct val="80000"/>
              </a:lnSpc>
              <a:buFontTx/>
              <a:buNone/>
            </a:pPr>
            <a:r>
              <a:rPr lang="uk-UA" altLang="ru-RU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Батьківські кошти:</a:t>
            </a:r>
          </a:p>
          <a:p>
            <a:pPr algn="just" eaLnBrk="1" hangingPunct="1">
              <a:lnSpc>
                <a:spcPct val="80000"/>
              </a:lnSpc>
              <a:buFontTx/>
              <a:buNone/>
            </a:pPr>
            <a:r>
              <a:rPr lang="uk-UA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Ігрове обладнання на майданчиках, цемент, меблі для ігрових зон, фарба, дидактичні матеріали та канцелярія в методичний  кабінет, стіл, шафа, ліжка дитячі,  полиці, змішувачі, пральний порошок, посуд, постільна білизна, рушники, кухонні меблі, шафи для одягу, сантехніка – на загальну суму </a:t>
            </a:r>
            <a:r>
              <a:rPr lang="uk-UA" sz="2400" b="1" dirty="0"/>
              <a:t>118480,96 </a:t>
            </a:r>
            <a:r>
              <a:rPr lang="uk-UA" altLang="ru-RU" sz="2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грн</a:t>
            </a:r>
            <a:r>
              <a:rPr lang="uk-UA" altLang="ru-RU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 eaLnBrk="1" hangingPunct="1">
              <a:lnSpc>
                <a:spcPct val="80000"/>
              </a:lnSpc>
              <a:buFontTx/>
              <a:buNone/>
            </a:pPr>
            <a:r>
              <a:rPr lang="uk-UA" altLang="ru-RU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 бюджетні кошти </a:t>
            </a:r>
            <a:r>
              <a:rPr lang="uk-UA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Char char="v"/>
            </a:pPr>
            <a:r>
              <a:rPr lang="uk-UA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Ігровий </a:t>
            </a:r>
            <a:r>
              <a:rPr lang="uk-UA" alt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майданчик група №8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Char char="v"/>
            </a:pPr>
            <a:r>
              <a:rPr lang="uk-UA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alt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ремонт покрівлі 900м.кв.</a:t>
            </a:r>
            <a:endParaRPr lang="uk-UA" alt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Char char="v"/>
            </a:pPr>
            <a:r>
              <a:rPr lang="uk-UA" alt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 </a:t>
            </a:r>
            <a:r>
              <a:rPr lang="uk-UA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комунальні послуги у період з </a:t>
            </a:r>
            <a:r>
              <a:rPr lang="uk-UA" alt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01.09.19по 01.06.2020 витрачено </a:t>
            </a:r>
            <a:r>
              <a:rPr lang="uk-UA" alt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720</a:t>
            </a:r>
            <a:r>
              <a:rPr lang="uk-UA" alt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,406 </a:t>
            </a:r>
            <a:r>
              <a:rPr lang="uk-UA" alt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грн</a:t>
            </a:r>
            <a:r>
              <a:rPr lang="uk-UA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Char char="v"/>
            </a:pPr>
            <a:r>
              <a:rPr lang="uk-UA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Заробітна плата персоналу ЗДО на рік – </a:t>
            </a:r>
            <a:r>
              <a:rPr lang="uk-UA" alt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3млн.010,123грн</a:t>
            </a:r>
            <a:r>
              <a:rPr lang="uk-UA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122662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WordArt 10"/>
          <p:cNvSpPr>
            <a:spLocks noChangeArrowheads="1" noChangeShapeType="1" noTextEdit="1"/>
          </p:cNvSpPr>
          <p:nvPr/>
        </p:nvSpPr>
        <p:spPr bwMode="auto">
          <a:xfrm>
            <a:off x="179512" y="260648"/>
            <a:ext cx="7128792" cy="864096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uk-UA" sz="3600" b="1" kern="10" dirty="0">
                <a:ln w="19050">
                  <a:solidFill>
                    <a:srgbClr val="FFFFFF"/>
                  </a:solidFill>
                  <a:round/>
                  <a:headEnd/>
                  <a:tailEnd/>
                </a:ln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Благоустрій ЗДО:</a:t>
            </a:r>
            <a:endParaRPr lang="ru-RU" sz="3600" b="1" kern="10" dirty="0">
              <a:ln w="19050">
                <a:solidFill>
                  <a:srgbClr val="FFFFFF"/>
                </a:solidFill>
                <a:round/>
                <a:headEnd/>
                <a:tailEnd/>
              </a:ln>
              <a:solidFill>
                <a:schemeClr val="accent4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1268760"/>
            <a:ext cx="8211295" cy="4608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WordArt 10"/>
          <p:cNvSpPr>
            <a:spLocks noChangeArrowheads="1" noChangeShapeType="1" noTextEdit="1"/>
          </p:cNvSpPr>
          <p:nvPr/>
        </p:nvSpPr>
        <p:spPr bwMode="auto">
          <a:xfrm>
            <a:off x="179512" y="260648"/>
            <a:ext cx="8568952" cy="67311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uk-UA" sz="3600" b="1" kern="10" dirty="0" err="1" smtClean="0">
                <a:ln w="19050">
                  <a:solidFill>
                    <a:srgbClr val="FFFFFF"/>
                  </a:solidFill>
                  <a:round/>
                  <a:headEnd/>
                  <a:tailEnd/>
                </a:ln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“Зелений</a:t>
            </a:r>
            <a:r>
              <a:rPr lang="uk-UA" sz="3600" b="1" kern="10" dirty="0" smtClean="0">
                <a:ln w="19050">
                  <a:solidFill>
                    <a:srgbClr val="FFFFFF"/>
                  </a:solidFill>
                  <a:round/>
                  <a:headEnd/>
                  <a:tailEnd/>
                </a:ln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3600" b="1" kern="10" dirty="0" err="1" smtClean="0">
                <a:ln w="19050">
                  <a:solidFill>
                    <a:srgbClr val="FFFFFF"/>
                  </a:solidFill>
                  <a:round/>
                  <a:headEnd/>
                  <a:tailEnd/>
                </a:ln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паркан”</a:t>
            </a:r>
            <a:r>
              <a:rPr lang="uk-UA" sz="3600" b="1" kern="10" dirty="0" smtClean="0">
                <a:ln w="19050">
                  <a:solidFill>
                    <a:srgbClr val="FFFFFF"/>
                  </a:solidFill>
                  <a:round/>
                  <a:headEnd/>
                  <a:tailEnd/>
                </a:ln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групи №12</a:t>
            </a:r>
            <a:endParaRPr lang="ru-RU" sz="3600" b="1" kern="10" dirty="0">
              <a:ln w="19050">
                <a:solidFill>
                  <a:srgbClr val="FFFFFF"/>
                </a:solidFill>
                <a:round/>
                <a:headEnd/>
                <a:tailEnd/>
              </a:ln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1600" y="1196752"/>
            <a:ext cx="6552728" cy="43204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033758532"/>
      </p:ext>
    </p:extLst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WordArt 10"/>
          <p:cNvSpPr>
            <a:spLocks noChangeArrowheads="1" noChangeShapeType="1" noTextEdit="1"/>
          </p:cNvSpPr>
          <p:nvPr/>
        </p:nvSpPr>
        <p:spPr bwMode="auto">
          <a:xfrm>
            <a:off x="899592" y="188641"/>
            <a:ext cx="8064896" cy="648071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uk-UA" sz="3600" b="1" kern="10" dirty="0" smtClean="0">
                <a:ln w="19050">
                  <a:solidFill>
                    <a:srgbClr val="FFFFFF"/>
                  </a:solidFill>
                  <a:round/>
                  <a:headEnd/>
                  <a:tailEnd/>
                </a:ln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Заміна вікон у музичній залі</a:t>
            </a:r>
            <a:endParaRPr lang="ru-RU" sz="3600" b="1" kern="10" dirty="0">
              <a:ln w="19050">
                <a:solidFill>
                  <a:srgbClr val="FFFFFF"/>
                </a:solidFill>
                <a:round/>
                <a:headEnd/>
                <a:tailEnd/>
              </a:ln>
              <a:solidFill>
                <a:schemeClr val="accent4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Picture 2" descr="D:\рамки\Патрыотичне\0_84c89_ee009946_L.gif">
            <a:extLst>
              <a:ext uri="{FF2B5EF4-FFF2-40B4-BE49-F238E27FC236}">
                <a16:creationId xmlns:a16="http://schemas.microsoft.com/office/drawing/2014/main" xmlns="" id="{60883F3C-0A17-429E-8A83-0292F6448F4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215" y="6251316"/>
            <a:ext cx="2363143" cy="5342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87624" y="908720"/>
            <a:ext cx="6696744" cy="48965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623596861"/>
      </p:ext>
    </p:extLst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WordArt 10"/>
          <p:cNvSpPr>
            <a:spLocks noChangeArrowheads="1" noChangeShapeType="1" noTextEdit="1"/>
          </p:cNvSpPr>
          <p:nvPr/>
        </p:nvSpPr>
        <p:spPr bwMode="auto">
          <a:xfrm>
            <a:off x="251520" y="188641"/>
            <a:ext cx="8712968" cy="648071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uk-UA" sz="3600" b="1" kern="10" dirty="0" smtClean="0">
                <a:ln w="19050">
                  <a:solidFill>
                    <a:srgbClr val="FFFFFF"/>
                  </a:solidFill>
                  <a:round/>
                  <a:headEnd/>
                  <a:tailEnd/>
                </a:ln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Оновлено квітники біля ігрових майданчиків груп</a:t>
            </a:r>
            <a:endParaRPr lang="ru-RU" sz="3600" b="1" kern="10" dirty="0">
              <a:ln w="19050">
                <a:solidFill>
                  <a:srgbClr val="FFFFFF"/>
                </a:solidFill>
                <a:round/>
                <a:headEnd/>
                <a:tailEnd/>
              </a:ln>
              <a:solidFill>
                <a:schemeClr val="accent4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836712"/>
            <a:ext cx="4152477" cy="2664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3" name="Picture 3" descr="D:\фото\Фото 2018-2019 навчальний рік\Фото детского сада объезд 2019\20190814_12385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07904" y="2708920"/>
            <a:ext cx="5258000" cy="401074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731574054"/>
      </p:ext>
    </p:extLst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WordArt 10"/>
          <p:cNvSpPr>
            <a:spLocks noChangeArrowheads="1" noChangeShapeType="1" noTextEdit="1"/>
          </p:cNvSpPr>
          <p:nvPr/>
        </p:nvSpPr>
        <p:spPr bwMode="auto">
          <a:xfrm>
            <a:off x="1259632" y="476672"/>
            <a:ext cx="6768752" cy="244827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ru-RU" sz="3600" b="1" kern="10" dirty="0">
              <a:ln w="19050">
                <a:solidFill>
                  <a:srgbClr val="FFFFFF"/>
                </a:solidFill>
                <a:round/>
                <a:headEnd/>
                <a:tailEnd/>
              </a:ln>
              <a:solidFill>
                <a:schemeClr val="accent4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 descr="Изображение выглядит как цветок, земля, внешний, растение&#10;&#10;Автоматически созданное описание">
            <a:extLst>
              <a:ext uri="{FF2B5EF4-FFF2-40B4-BE49-F238E27FC236}">
                <a16:creationId xmlns:a16="http://schemas.microsoft.com/office/drawing/2014/main" xmlns="" id="{6DC65504-294B-4FEE-9954-0AE93C14514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1844824"/>
            <a:ext cx="7272808" cy="3792053"/>
          </a:xfrm>
          <a:prstGeom prst="rect">
            <a:avLst/>
          </a:prstGeom>
        </p:spPr>
      </p:pic>
      <p:pic>
        <p:nvPicPr>
          <p:cNvPr id="7" name="Picture 6" descr="105822693_0_9addd_409687db_XL">
            <a:extLst>
              <a:ext uri="{FF2B5EF4-FFF2-40B4-BE49-F238E27FC236}">
                <a16:creationId xmlns:a16="http://schemas.microsoft.com/office/drawing/2014/main" xmlns="" id="{B766C819-8677-4251-B0A2-8C71C74C32F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7544" y="116632"/>
            <a:ext cx="3200400" cy="2379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-108520" y="188640"/>
            <a:ext cx="10355439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200" b="1" kern="10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ea typeface="Adobe Heiti Std R" panose="020B0400000000000000" pitchFamily="34" charset="-128"/>
                <a:cs typeface="Times New Roman" pitchFamily="18" charset="0"/>
              </a:rPr>
              <a:t>Бажаємо</a:t>
            </a:r>
            <a:r>
              <a:rPr lang="ru-RU" sz="5200" b="1" kern="10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ea typeface="Adobe Heiti Std R" panose="020B0400000000000000" pitchFamily="34" charset="-128"/>
                <a:cs typeface="Times New Roman" pitchFamily="18" charset="0"/>
              </a:rPr>
              <a:t> Вам </a:t>
            </a:r>
            <a:r>
              <a:rPr lang="ru-RU" sz="5200" b="1" kern="10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ea typeface="Adobe Heiti Std R" panose="020B0400000000000000" pitchFamily="34" charset="-128"/>
                <a:cs typeface="Times New Roman" pitchFamily="18" charset="0"/>
              </a:rPr>
              <a:t>щастя</a:t>
            </a:r>
            <a:r>
              <a:rPr lang="ru-RU" sz="5200" b="1" kern="10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ea typeface="Adobe Heiti Std R" panose="020B0400000000000000" pitchFamily="34" charset="-128"/>
                <a:cs typeface="Times New Roman" pitchFamily="18" charset="0"/>
              </a:rPr>
              <a:t>, миру, </a:t>
            </a:r>
            <a:r>
              <a:rPr lang="ru-RU" sz="5200" b="1" kern="10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ea typeface="Adobe Heiti Std R" panose="020B0400000000000000" pitchFamily="34" charset="-128"/>
                <a:cs typeface="Times New Roman" pitchFamily="18" charset="0"/>
              </a:rPr>
              <a:t>здоров'я</a:t>
            </a:r>
            <a:endParaRPr lang="ru-RU" sz="52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558735" y="5733256"/>
            <a:ext cx="580832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Дякуємо</a:t>
            </a:r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за </a:t>
            </a:r>
            <a:r>
              <a:rPr lang="ru-RU" sz="5400" b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увагу</a:t>
            </a:r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!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77139767"/>
      </p:ext>
    </p:extLst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altLang="ru-RU" sz="4000" kern="0" dirty="0">
                <a:solidFill>
                  <a:srgbClr val="0000FF"/>
                </a:solidFill>
                <a:latin typeface="Comic Sans MS"/>
              </a:rPr>
              <a:t>Кваліфікаційний склад педагогічних працівників ЗДО</a:t>
            </a:r>
            <a:endParaRPr lang="ru-RU" sz="4000" dirty="0"/>
          </a:p>
        </p:txBody>
      </p:sp>
      <p:pic>
        <p:nvPicPr>
          <p:cNvPr id="5" name="Picture 7" descr="D:\рамки\Патрыотичне\Дівчинка\kozachka.png">
            <a:extLst>
              <a:ext uri="{FF2B5EF4-FFF2-40B4-BE49-F238E27FC236}">
                <a16:creationId xmlns:a16="http://schemas.microsoft.com/office/drawing/2014/main" xmlns="" id="{CABC47D0-3BA4-4DC7-916C-638EB2CB15F3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809378"/>
            <a:ext cx="1813293" cy="22839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6" name="Диаграмма 5">
            <a:extLst>
              <a:ext uri="{FF2B5EF4-FFF2-40B4-BE49-F238E27FC236}">
                <a16:creationId xmlns:a16="http://schemas.microsoft.com/office/drawing/2014/main" xmlns="" id="{9C2DD6D0-C051-4A60-9646-6772ED18723D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775610253"/>
              </p:ext>
            </p:extLst>
          </p:nvPr>
        </p:nvGraphicFramePr>
        <p:xfrm>
          <a:off x="1800860" y="2018030"/>
          <a:ext cx="6885940" cy="421928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836712"/>
            <a:ext cx="8686800" cy="1224136"/>
          </a:xfrm>
        </p:spPr>
        <p:txBody>
          <a:bodyPr/>
          <a:lstStyle/>
          <a:p>
            <a:r>
              <a:rPr lang="uk-UA" dirty="0">
                <a:solidFill>
                  <a:schemeClr val="accent4">
                    <a:lumMod val="50000"/>
                  </a:schemeClr>
                </a:solidFill>
              </a:rPr>
              <a:t>Педагогічний колектив</a:t>
            </a:r>
            <a:endParaRPr lang="ru-RU" dirty="0">
              <a:solidFill>
                <a:schemeClr val="accent4">
                  <a:lumMod val="50000"/>
                </a:schemeClr>
              </a:solidFill>
            </a:endParaRPr>
          </a:p>
        </p:txBody>
      </p:sp>
      <p:pic>
        <p:nvPicPr>
          <p:cNvPr id="5" name="Рисунок 4" descr="20190830_13154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91635" y="1844824"/>
            <a:ext cx="7396314" cy="4160427"/>
          </a:xfrm>
          <a:prstGeom prst="rect">
            <a:avLst/>
          </a:prstGeom>
        </p:spPr>
      </p:pic>
      <p:pic>
        <p:nvPicPr>
          <p:cNvPr id="3" name="Picture 6" descr="0_536e1_3113fbb_ori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20" y="0"/>
            <a:ext cx="5508104" cy="47971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63167495"/>
      </p:ext>
    </p:extLst>
  </p:cSld>
  <p:clrMapOvr>
    <a:masterClrMapping/>
  </p:clrMapOvr>
  <p:transition spd="med">
    <p:diamond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altLang="ru-RU" sz="40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Пріоритетні завдання ЗДО на </a:t>
            </a:r>
            <a:r>
              <a:rPr lang="uk-UA" altLang="ru-RU" sz="40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2020/2021 </a:t>
            </a:r>
            <a:r>
              <a:rPr lang="uk-UA" altLang="ru-RU" sz="40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навчальний рік</a:t>
            </a:r>
            <a:endParaRPr lang="ru-RU" sz="4000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147248" cy="5257800"/>
          </a:xfrm>
        </p:spPr>
        <p:txBody>
          <a:bodyPr/>
          <a:lstStyle/>
          <a:p>
            <a:r>
              <a:rPr lang="uk-UA" sz="2600" dirty="0" smtClean="0">
                <a:latin typeface="Times New Roman" pitchFamily="18" charset="0"/>
                <a:cs typeface="Times New Roman" pitchFamily="18" charset="0"/>
              </a:rPr>
              <a:t>1.</a:t>
            </a: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 Продовжити роботу щодо патріотичного виховання дошкільників  засобами інтегрованої діяльності.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2. Продовжувати впроваджувати концептуальні засади інклюзивної освіти з метою забезпечення права кожної дитини на якісну дошкільну освіту.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3. Продовжувати роботу щодо впровадження ігрової діяльності як провідного виду діяльності дошкільників.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4.Розпочати роботу щодо інноваційної діяльності в ЗДО.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pic>
        <p:nvPicPr>
          <p:cNvPr id="4" name="Рисунок 5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80528" y="-151508"/>
            <a:ext cx="1678681" cy="14202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6" descr="0_536e1_3113fbb_ori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5508104" cy="47971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C76DF9F9-B3DE-4699-A7D0-EDC43A8E7FC7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475656" y="908720"/>
            <a:ext cx="7232094" cy="1814640"/>
          </a:xfrm>
          <a:prstGeom prst="rect">
            <a:avLst/>
          </a:prstGeom>
        </p:spPr>
      </p:pic>
      <p:graphicFrame>
        <p:nvGraphicFramePr>
          <p:cNvPr id="5" name="Объект 2">
            <a:extLst>
              <a:ext uri="{FF2B5EF4-FFF2-40B4-BE49-F238E27FC236}">
                <a16:creationId xmlns:a16="http://schemas.microsoft.com/office/drawing/2014/main" xmlns="" id="{CDF4D032-EA54-435D-A187-6315DDA624E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3235446"/>
              </p:ext>
            </p:extLst>
          </p:nvPr>
        </p:nvGraphicFramePr>
        <p:xfrm>
          <a:off x="1483516" y="3429000"/>
          <a:ext cx="7426462" cy="32138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</p:cSld>
  <p:clrMapOvr>
    <a:masterClrMapping/>
  </p:clrMapOvr>
  <p:transition spd="med">
    <p:diamond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/>
              <a:t>Пріоритетні напрями</a:t>
            </a:r>
            <a:endParaRPr lang="ru-RU" dirty="0"/>
          </a:p>
        </p:txBody>
      </p:sp>
      <p:sp>
        <p:nvSpPr>
          <p:cNvPr id="56321" name="Rectangle 1"/>
          <p:cNvSpPr>
            <a:spLocks noChangeArrowheads="1"/>
          </p:cNvSpPr>
          <p:nvPr/>
        </p:nvSpPr>
        <p:spPr bwMode="auto">
          <a:xfrm>
            <a:off x="179512" y="1391579"/>
            <a:ext cx="8964488" cy="40934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uk-UA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Правове виховання  ( у закладі реалізується проект </a:t>
            </a:r>
            <a:r>
              <a:rPr kumimoji="0" lang="uk-UA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uk-UA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Я маю право!</a:t>
            </a:r>
            <a:r>
              <a:rPr kumimoji="0" lang="uk-UA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»</a:t>
            </a:r>
            <a:r>
              <a:rPr kumimoji="0" lang="uk-UA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основна мета якого </a:t>
            </a:r>
            <a:r>
              <a:rPr kumimoji="0" lang="uk-UA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uk-UA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дати дитині необхідні в житті юридичні знання , навчити її поважати закони.)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ru-RU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uk-UA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Інклюзивна освіта (забезпечує безумовне право кожної дитини навчатися в загальноосвітньому закладі за місцем проживання із забезпеченням усіх необхідних для цього умов. Сприяє соціалізації дітей з вадами психофізичного розвитку.)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ru-RU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uk-UA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</a:t>
            </a:r>
            <a:r>
              <a:rPr kumimoji="0" lang="uk-UA" sz="2000" b="0" i="0" u="none" strike="noStrike" cap="none" normalizeH="0" baseline="0" dirty="0" bmk="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аціонально-патріотичне виховання ( педагоги формують патріотичні </a:t>
            </a:r>
            <a:r>
              <a:rPr kumimoji="0" lang="uk-UA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почуття дітей дошкільного віку на їх інтересі до найближчого оточення </a:t>
            </a:r>
            <a:r>
              <a:rPr kumimoji="0" lang="uk-UA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uk-UA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uk-UA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сім'ї</a:t>
            </a:r>
            <a:r>
              <a:rPr kumimoji="0" lang="uk-UA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батьківського дому, рідного міста).</a:t>
            </a:r>
            <a:endParaRPr kumimoji="0" lang="ru-RU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Picture 2" descr="D:\Мои документы\Оформление\Детки\deti_2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691680" y="5157192"/>
            <a:ext cx="1800200" cy="1525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>
                <a:latin typeface="Times New Roman" pitchFamily="18" charset="0"/>
                <a:cs typeface="Times New Roman" pitchFamily="18" charset="0"/>
              </a:rPr>
              <a:t>Здійснення </a:t>
            </a:r>
            <a:r>
              <a:rPr lang="uk-UA" dirty="0" err="1">
                <a:latin typeface="Times New Roman" pitchFamily="18" charset="0"/>
                <a:cs typeface="Times New Roman" pitchFamily="18" charset="0"/>
              </a:rPr>
              <a:t>освітньо</a:t>
            </a:r>
            <a:r>
              <a:rPr lang="uk-UA" dirty="0">
                <a:latin typeface="Times New Roman" pitchFamily="18" charset="0"/>
                <a:cs typeface="Times New Roman" pitchFamily="18" charset="0"/>
              </a:rPr>
              <a:t>-виховного процесу: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D:\фото\Фото 2019-2020\Дети занятия\20190930_10490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0216316">
            <a:off x="301371" y="1379882"/>
            <a:ext cx="2837643" cy="2117625"/>
          </a:xfrm>
          <a:prstGeom prst="rect">
            <a:avLst/>
          </a:prstGeom>
          <a:noFill/>
        </p:spPr>
      </p:pic>
      <p:pic>
        <p:nvPicPr>
          <p:cNvPr id="1027" name="Picture 3" descr="D:\фото\Фото 2019-2020\Дети занятия\20190930_10385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0244863">
            <a:off x="5939416" y="1527808"/>
            <a:ext cx="2903149" cy="2149447"/>
          </a:xfrm>
          <a:prstGeom prst="rect">
            <a:avLst/>
          </a:prstGeom>
          <a:noFill/>
        </p:spPr>
      </p:pic>
      <p:pic>
        <p:nvPicPr>
          <p:cNvPr id="1028" name="Picture 4" descr="D:\фото\Фото 2019-2020\Дети занятия\IMG-938bb4b3a717453988c903ac1764c146-V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75656" y="3717032"/>
            <a:ext cx="2151861" cy="2880320"/>
          </a:xfrm>
          <a:prstGeom prst="rect">
            <a:avLst/>
          </a:prstGeom>
          <a:noFill/>
        </p:spPr>
      </p:pic>
      <p:pic>
        <p:nvPicPr>
          <p:cNvPr id="1029" name="Picture 5" descr="D:\фото\Фото 2019-2020\Дети занятия\IMG-4dd445f84b365b23302fdc811a45251e-V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851920" y="3717032"/>
            <a:ext cx="2304256" cy="2913081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split dir="in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3385</TotalTime>
  <Words>590</Words>
  <Application>Microsoft Office PowerPoint</Application>
  <PresentationFormat>Экран (4:3)</PresentationFormat>
  <Paragraphs>96</Paragraphs>
  <Slides>36</Slides>
  <Notes>6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36</vt:i4>
      </vt:variant>
    </vt:vector>
  </HeadingPairs>
  <TitlesOfParts>
    <vt:vector size="37" baseType="lpstr">
      <vt:lpstr>Тема Office</vt:lpstr>
      <vt:lpstr>Загальні збори педагогічного колективу, батьківського комітету, ради та громадськості ЗДО</vt:lpstr>
      <vt:lpstr>Презентация PowerPoint</vt:lpstr>
      <vt:lpstr>Презентация PowerPoint</vt:lpstr>
      <vt:lpstr>Кваліфікаційний склад педагогічних працівників ЗДО</vt:lpstr>
      <vt:lpstr>Педагогічний колектив</vt:lpstr>
      <vt:lpstr>Пріоритетні завдання ЗДО на 2020/2021 навчальний рік</vt:lpstr>
      <vt:lpstr>Презентация PowerPoint</vt:lpstr>
      <vt:lpstr>Пріоритетні напрями</vt:lpstr>
      <vt:lpstr>Здійснення освітньо-виховного процесу:</vt:lpstr>
      <vt:lpstr>Ігрове  середовище: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Екологічне виховання:</vt:lpstr>
      <vt:lpstr>Презентация PowerPoint</vt:lpstr>
      <vt:lpstr>Презентация PowerPoint</vt:lpstr>
      <vt:lpstr>Презентация PowerPoint</vt:lpstr>
      <vt:lpstr>  Проведення різноманітних заходів за участю педагогів і батьків</vt:lpstr>
      <vt:lpstr>Презентация PowerPoint</vt:lpstr>
      <vt:lpstr>Презентация PowerPoint</vt:lpstr>
      <vt:lpstr>  </vt:lpstr>
      <vt:lpstr>Презентация PowerPoint</vt:lpstr>
      <vt:lpstr>РОБОТА ЗДО ПІД ЧАС КАРАНТИНУ (дистанційна освіта)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Ярошева  Ірина Миколаївна</dc:title>
  <dc:creator>Admin</dc:creator>
  <cp:lastModifiedBy>Admin</cp:lastModifiedBy>
  <cp:revision>305</cp:revision>
  <dcterms:created xsi:type="dcterms:W3CDTF">2017-01-28T16:47:06Z</dcterms:created>
  <dcterms:modified xsi:type="dcterms:W3CDTF">2020-09-08T07:47:00Z</dcterms:modified>
</cp:coreProperties>
</file>