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8"/>
  </p:notesMasterIdLst>
  <p:sldIdLst>
    <p:sldId id="257" r:id="rId2"/>
    <p:sldId id="258" r:id="rId3"/>
    <p:sldId id="259" r:id="rId4"/>
    <p:sldId id="334" r:id="rId5"/>
    <p:sldId id="345" r:id="rId6"/>
    <p:sldId id="335" r:id="rId7"/>
    <p:sldId id="336" r:id="rId8"/>
    <p:sldId id="344" r:id="rId9"/>
    <p:sldId id="333" r:id="rId10"/>
    <p:sldId id="306" r:id="rId11"/>
    <p:sldId id="266" r:id="rId12"/>
    <p:sldId id="349" r:id="rId13"/>
    <p:sldId id="262" r:id="rId14"/>
    <p:sldId id="269" r:id="rId15"/>
    <p:sldId id="304" r:id="rId16"/>
    <p:sldId id="347" r:id="rId17"/>
    <p:sldId id="348" r:id="rId18"/>
    <p:sldId id="364" r:id="rId19"/>
    <p:sldId id="265" r:id="rId20"/>
    <p:sldId id="346" r:id="rId21"/>
    <p:sldId id="298" r:id="rId22"/>
    <p:sldId id="350" r:id="rId23"/>
    <p:sldId id="299" r:id="rId24"/>
    <p:sldId id="332" r:id="rId25"/>
    <p:sldId id="330" r:id="rId26"/>
    <p:sldId id="309" r:id="rId27"/>
    <p:sldId id="319" r:id="rId28"/>
    <p:sldId id="314" r:id="rId29"/>
    <p:sldId id="331" r:id="rId30"/>
    <p:sldId id="313" r:id="rId31"/>
    <p:sldId id="315" r:id="rId32"/>
    <p:sldId id="311" r:id="rId33"/>
    <p:sldId id="351" r:id="rId34"/>
    <p:sldId id="352" r:id="rId35"/>
    <p:sldId id="353" r:id="rId36"/>
    <p:sldId id="354" r:id="rId37"/>
    <p:sldId id="289" r:id="rId38"/>
    <p:sldId id="357" r:id="rId39"/>
    <p:sldId id="355" r:id="rId40"/>
    <p:sldId id="358" r:id="rId41"/>
    <p:sldId id="359" r:id="rId42"/>
    <p:sldId id="360" r:id="rId43"/>
    <p:sldId id="362" r:id="rId44"/>
    <p:sldId id="363" r:id="rId45"/>
    <p:sldId id="356" r:id="rId46"/>
    <p:sldId id="361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n K" initials="RK" lastIdx="1" clrIdx="0">
    <p:extLst>
      <p:ext uri="{19B8F6BF-5375-455C-9EA6-DF929625EA0E}">
        <p15:presenceInfo xmlns="" xmlns:p15="http://schemas.microsoft.com/office/powerpoint/2012/main" userId="e4c6409dd65e2b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00FF"/>
    <a:srgbClr val="000099"/>
    <a:srgbClr val="CC99FF"/>
    <a:srgbClr val="FF7C8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0" autoAdjust="0"/>
    <p:restoredTop sz="94622" autoAdjust="0"/>
  </p:normalViewPr>
  <p:slideViewPr>
    <p:cSldViewPr>
      <p:cViewPr varScale="1">
        <p:scale>
          <a:sx n="67" d="100"/>
          <a:sy n="67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Спеціаліст вищої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2016/2017</c:v>
                </c:pt>
                <c:pt idx="1">
                  <c:v>2017/2018</c:v>
                </c:pt>
                <c:pt idx="2">
                  <c:v>2018/2019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56-4A35-8875-C02FB20D1F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Спеціаліст І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2016/2017</c:v>
                </c:pt>
                <c:pt idx="1">
                  <c:v>2017/2018</c:v>
                </c:pt>
                <c:pt idx="2">
                  <c:v>2018/2019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656-4A35-8875-C02FB20D1F0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Спеціаліст ІІ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2016/2017</c:v>
                </c:pt>
                <c:pt idx="1">
                  <c:v>2017/2018</c:v>
                </c:pt>
                <c:pt idx="2">
                  <c:v>2018/2019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656-4A35-8875-C02FB20D1F0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Спеціаліст, 11 розряд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2016/2017</c:v>
                </c:pt>
                <c:pt idx="1">
                  <c:v>2017/2018</c:v>
                </c:pt>
                <c:pt idx="2">
                  <c:v>2018/2019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13</c:v>
                </c:pt>
                <c:pt idx="1">
                  <c:v>14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656-4A35-8875-C02FB20D1F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6262144"/>
        <c:axId val="196284416"/>
        <c:axId val="0"/>
      </c:bar3DChart>
      <c:catAx>
        <c:axId val="196262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6284416"/>
        <c:crosses val="autoZero"/>
        <c:auto val="1"/>
        <c:lblAlgn val="ctr"/>
        <c:lblOffset val="100"/>
        <c:noMultiLvlLbl val="0"/>
      </c:catAx>
      <c:valAx>
        <c:axId val="196284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6262144"/>
        <c:crosses val="autoZero"/>
        <c:crossBetween val="between"/>
      </c:valAx>
      <c:spPr>
        <a:noFill/>
        <a:ln w="25375">
          <a:noFill/>
        </a:ln>
      </c:spPr>
    </c:plotArea>
    <c:legend>
      <c:legendPos val="r"/>
      <c:layout>
        <c:manualLayout>
          <c:xMode val="edge"/>
          <c:yMode val="edge"/>
          <c:x val="0.68505336832895869"/>
          <c:y val="0.28421052631578947"/>
          <c:w val="0.30071170051112023"/>
          <c:h val="0.5052631578947270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 w="2695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Фізична</c:v>
                </c:pt>
                <c:pt idx="1">
                  <c:v>Мотиваційна</c:v>
                </c:pt>
                <c:pt idx="2">
                  <c:v>Інтелектуальна</c:v>
                </c:pt>
                <c:pt idx="3">
                  <c:v>Соціально-моральна</c:v>
                </c:pt>
                <c:pt idx="4">
                  <c:v>Емоційно-вольова</c:v>
                </c:pt>
                <c:pt idx="5">
                  <c:v>Комунікативно-мовленнєва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92</c:v>
                </c:pt>
                <c:pt idx="1">
                  <c:v>93</c:v>
                </c:pt>
                <c:pt idx="2">
                  <c:v>93</c:v>
                </c:pt>
                <c:pt idx="3">
                  <c:v>91</c:v>
                </c:pt>
                <c:pt idx="4">
                  <c:v>92</c:v>
                </c:pt>
                <c:pt idx="5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F9-4BB1-9267-27A2B9739B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96359680"/>
        <c:axId val="196370816"/>
      </c:barChart>
      <c:catAx>
        <c:axId val="19635968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96370816"/>
        <c:crosses val="autoZero"/>
        <c:auto val="1"/>
        <c:lblAlgn val="ctr"/>
        <c:lblOffset val="100"/>
        <c:noMultiLvlLbl val="0"/>
      </c:catAx>
      <c:valAx>
        <c:axId val="19637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96359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280B6-56F9-4A01-8B3E-FB0AC9A73416}" type="datetimeFigureOut">
              <a:rPr lang="uk-UA" smtClean="0"/>
              <a:pPr/>
              <a:t>02.10.2019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29EDD-92FD-4005-A88E-0C0FB3DA43B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4838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37</a:t>
            </a:fld>
            <a:endParaRPr lang="uk-U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1425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3003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5858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7319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9008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7326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24781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6742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45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7991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70BC3-4C47-4791-A2E2-0CE3DC322986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C0788-C87D-4571-86DE-C52EF30AC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DBFE6-1125-4DB5-940B-75C1DD6DB4A1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DCC5-402C-4B50-8D0B-AE16D5B9A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4843A-129C-43C1-9660-E95502B30B9D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9FE26-6576-480F-861D-24B7EA007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2B9FD-2619-4947-98C6-F2967C8E26C5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70731-1B65-407B-9D09-6A086BE91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053C-E849-4062-BAFA-B35744833453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E3F85-4F1B-409D-BFAA-016011664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5B379-2959-4D42-8256-75EB2A50C35E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AA7C-6A83-4093-9568-82FD730C0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7A3C0-E5AE-497D-94FD-23F0EF43E211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CEC0A-0D19-457F-8D56-BECB24E93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A9040-9296-475C-9A74-D16EDB5370C9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B746-8932-49F0-ACDF-955177985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CDD01-D473-4826-8936-1371E8FF5BEC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EDA34-D8FE-4385-A7D0-2025F58DA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7E29B-348B-4DC6-AC77-76143DDAACEF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B58E2-8B35-4A53-854E-AE68E14C2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8AA64-20CF-4F6F-B207-4B046FD5812F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EA374-308B-4408-AA45-9C801B926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5D0135-9A65-41E1-A526-434C904232B4}" type="datetimeFigureOut">
              <a:rPr lang="ru-RU"/>
              <a:pPr>
                <a:defRPr/>
              </a:pPr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DD2081-04A9-4AC7-BE7F-72B62C4FA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gif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8" descr="D:\Мои документы\Оформление\Рамки цветы\ромашки\0_19b9d6_c2e609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7425">
            <a:off x="98425" y="-273050"/>
            <a:ext cx="8102600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440160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За</a:t>
            </a:r>
            <a:r>
              <a:rPr lang="uk-UA" sz="3600" b="1" dirty="0" err="1">
                <a:solidFill>
                  <a:srgbClr val="0000FF"/>
                </a:solidFill>
                <a:latin typeface="Times New Roman" pitchFamily="18" charset="0"/>
              </a:rPr>
              <a:t>гальні</a:t>
            </a:r>
            <a:r>
              <a:rPr lang="uk-UA" sz="3600" b="1" dirty="0">
                <a:solidFill>
                  <a:srgbClr val="0000FF"/>
                </a:solidFill>
                <a:latin typeface="Times New Roman" pitchFamily="18" charset="0"/>
              </a:rPr>
              <a:t> збори педагогічного колективу, батьківського комітету, ради та громадськості ЗДО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dirty="0">
                <a:solidFill>
                  <a:schemeClr val="tx2"/>
                </a:solidFill>
              </a:rPr>
              <a:t>Комунальний заклад “Дошкільний навчальний заклад (ясла-садок) №93 Харківської міської ради”</a:t>
            </a:r>
            <a:endParaRPr lang="ru-RU" sz="2800" dirty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3316" name="Picture 2" descr="D:\Мои документы\Оформление\небо\54c6bbe9b8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0" y="19050"/>
            <a:ext cx="1584325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96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Ігрове  середовище: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Изображение выглядит как внутренний, игрушка, много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FF925EC6-FC2D-4E1C-8F59-C8E985B8F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96" y="1063033"/>
            <a:ext cx="8636000" cy="4857750"/>
          </a:xfrm>
          <a:prstGeom prst="rect">
            <a:avLst/>
          </a:prstGeom>
        </p:spPr>
      </p:pic>
      <p:pic>
        <p:nvPicPr>
          <p:cNvPr id="6" name="Рисунок 5" descr="Изображение выглядит как холодильн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CBC46AAB-1ABF-4426-9E1E-64E56D70C3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516"/>
            <a:ext cx="8921304" cy="5018234"/>
          </a:xfrm>
          <a:prstGeom prst="rect">
            <a:avLst/>
          </a:prstGeom>
        </p:spPr>
      </p:pic>
      <p:pic>
        <p:nvPicPr>
          <p:cNvPr id="4098" name="Picture 2" descr="Пов’язане зображенн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286" y="5445224"/>
            <a:ext cx="5295900" cy="135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0939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8"/>
          <p:cNvSpPr>
            <a:spLocks noChangeArrowheads="1" noChangeShapeType="1" noTextEdit="1"/>
          </p:cNvSpPr>
          <p:nvPr/>
        </p:nvSpPr>
        <p:spPr bwMode="auto">
          <a:xfrm>
            <a:off x="1219055" y="188913"/>
            <a:ext cx="5657201" cy="104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A8899C3-3D60-4DE2-8DFC-BC074F01F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4" y="692696"/>
            <a:ext cx="8900996" cy="5006810"/>
          </a:xfrm>
          <a:prstGeom prst="rect">
            <a:avLst/>
          </a:prstGeom>
        </p:spPr>
      </p:pic>
      <p:pic>
        <p:nvPicPr>
          <p:cNvPr id="10" name="Picture 2" descr="D:\Мои документы\Оформление\Детки\deti_2.png">
            <a:extLst>
              <a:ext uri="{FF2B5EF4-FFF2-40B4-BE49-F238E27FC236}">
                <a16:creationId xmlns="" xmlns:a16="http://schemas.microsoft.com/office/drawing/2014/main" id="{DB26758B-01C3-41D1-8C7C-32003E0B8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001161"/>
            <a:ext cx="2627784" cy="285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8"/>
          <p:cNvSpPr>
            <a:spLocks noChangeArrowheads="1" noChangeShapeType="1" noTextEdit="1"/>
          </p:cNvSpPr>
          <p:nvPr/>
        </p:nvSpPr>
        <p:spPr bwMode="auto">
          <a:xfrm>
            <a:off x="1219055" y="188913"/>
            <a:ext cx="5657201" cy="104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Рисунок 4" descr="Изображение выглядит как внутренний, стена, комната, пол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2F4756DB-515E-4D42-BF37-BA099E1B80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84" y="1233488"/>
            <a:ext cx="8652432" cy="5400600"/>
          </a:xfrm>
          <a:prstGeom prst="rect">
            <a:avLst/>
          </a:prstGeom>
        </p:spPr>
      </p:pic>
      <p:pic>
        <p:nvPicPr>
          <p:cNvPr id="8" name="Picture 6" descr="105822693_0_9addd_409687db_XL">
            <a:extLst>
              <a:ext uri="{FF2B5EF4-FFF2-40B4-BE49-F238E27FC236}">
                <a16:creationId xmlns="" xmlns:a16="http://schemas.microsoft.com/office/drawing/2014/main" id="{8299B4BB-73A8-42F2-9D90-62EE20FD5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1357" y="380276"/>
            <a:ext cx="2552328" cy="189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384869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1547664" y="836712"/>
            <a:ext cx="7200800" cy="8142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Фізичне</a:t>
            </a:r>
            <a:r>
              <a:rPr lang="ru-RU" sz="3600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3600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7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369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0_429bd_1fbe7e51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3" y="4551363"/>
            <a:ext cx="5257800" cy="20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49" name="Picture 1" descr="F:\23.04.2019 фізкультура 10 група\фіз-ра 10 група 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643050"/>
            <a:ext cx="7453331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F:\23.04.2019 фізкультура 10 група\фіз-ра 10 група 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5500726" cy="3500438"/>
          </a:xfrm>
          <a:prstGeom prst="rect">
            <a:avLst/>
          </a:prstGeom>
          <a:noFill/>
        </p:spPr>
      </p:pic>
      <p:pic>
        <p:nvPicPr>
          <p:cNvPr id="29698" name="Picture 2" descr="F:\23.04.2019 фізкультура 10 група\фіз-ра 10 група 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9" y="3500438"/>
            <a:ext cx="4857752" cy="3357562"/>
          </a:xfrm>
          <a:prstGeom prst="rect">
            <a:avLst/>
          </a:prstGeom>
          <a:noFill/>
        </p:spPr>
      </p:pic>
      <p:pic>
        <p:nvPicPr>
          <p:cNvPr id="5" name="Picture 2" descr="D:\Мои документы\Оформление\Детки\deti_2.png">
            <a:extLst>
              <a:ext uri="{FF2B5EF4-FFF2-40B4-BE49-F238E27FC236}">
                <a16:creationId xmlns="" xmlns:a16="http://schemas.microsoft.com/office/drawing/2014/main" id="{0B58228C-9148-448C-B26D-64805A48F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3933056"/>
            <a:ext cx="2952328" cy="250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 – як засіб фізичного виховання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3" name="Picture 1" descr="F:\23.04.2019 фізкультура 10 група\фіз-ра 10 група 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127" y="1700808"/>
            <a:ext cx="7315746" cy="4738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688305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Екологічне виховання: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 descr="F:\квіти 10 група\20190320_110455.jpg">
            <a:extLst>
              <a:ext uri="{FF2B5EF4-FFF2-40B4-BE49-F238E27FC236}">
                <a16:creationId xmlns="" xmlns:a16="http://schemas.microsoft.com/office/drawing/2014/main" id="{310218E0-40D1-4F01-88A0-BB03CA30AF7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97" y="1285860"/>
            <a:ext cx="6483319" cy="4730037"/>
          </a:xfrm>
          <a:prstGeom prst="rect">
            <a:avLst/>
          </a:prstGeom>
          <a:noFill/>
        </p:spPr>
      </p:pic>
      <p:pic>
        <p:nvPicPr>
          <p:cNvPr id="8194" name="Picture 2" descr="D:\рамки\Патрыотичне\0_429bd_1fbe7e51_XL.jp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65105"/>
            <a:ext cx="4207808" cy="235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20767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здание, внешний, земля, трава&#10;&#10;Автоматически созданное описание">
            <a:extLst>
              <a:ext uri="{FF2B5EF4-FFF2-40B4-BE49-F238E27FC236}">
                <a16:creationId xmlns="" xmlns:a16="http://schemas.microsoft.com/office/drawing/2014/main" id="{15291B30-6D15-4001-BD49-979C13F1F0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62" y="692696"/>
            <a:ext cx="8839135" cy="4972013"/>
          </a:xfrm>
          <a:prstGeom prst="rect">
            <a:avLst/>
          </a:prstGeom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5809" y="3795975"/>
            <a:ext cx="4827809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627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рава, дерево, внешний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4959A2D9-8DD2-48F6-8EAF-81B03D9DA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27425"/>
            <a:ext cx="6939253" cy="6003149"/>
          </a:xfrm>
          <a:prstGeom prst="rect">
            <a:avLst/>
          </a:prstGeom>
        </p:spPr>
      </p:pic>
      <p:pic>
        <p:nvPicPr>
          <p:cNvPr id="7" name="Picture 2" descr="D:\Мои документы\Оформление\Детки\deti_2.png">
            <a:extLst>
              <a:ext uri="{FF2B5EF4-FFF2-40B4-BE49-F238E27FC236}">
                <a16:creationId xmlns="" xmlns:a16="http://schemas.microsoft.com/office/drawing/2014/main" id="{01FF7AC5-B4C0-40E8-A91E-D81F1938F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8520" y="4509120"/>
            <a:ext cx="2527594" cy="214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67702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899592" y="161380"/>
            <a:ext cx="3386656" cy="28389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8625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29648"/>
            <a:ext cx="8229600" cy="47815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Проводиться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 з </a:t>
            </a: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національно-патріотичного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tabLst>
                <a:tab pos="457200" algn="l"/>
              </a:tabLst>
            </a:pPr>
            <a:endParaRPr lang="ru-RU" sz="1800" dirty="0"/>
          </a:p>
        </p:txBody>
      </p:sp>
      <p:pic>
        <p:nvPicPr>
          <p:cNvPr id="24579" name="Picture 3" descr="F:\фото районо нац-патр виховання\Майстер-класс Намисто-червоні ягід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612538"/>
            <a:ext cx="8568951" cy="50482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0" y="4077072"/>
            <a:ext cx="4572000" cy="193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Веселку в небі - мій садочок має,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Життя барвисте дітям відкриває,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Виховує, навчає, розвиває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І зірочки маленькі окриляє</a:t>
            </a:r>
            <a:endParaRPr lang="ru-RU" sz="2600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14340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34667">
            <a:off x="5191827" y="127637"/>
            <a:ext cx="3721406" cy="252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105822693_0_9addd_409687db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836613"/>
            <a:ext cx="3200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Изображение выглядит как земля, здание, внешний, огонь&#10;&#10;Автоматически созданное описание">
            <a:extLst>
              <a:ext uri="{FF2B5EF4-FFF2-40B4-BE49-F238E27FC236}">
                <a16:creationId xmlns="" xmlns:a16="http://schemas.microsoft.com/office/drawing/2014/main" id="{F8E646B1-42C3-4DF8-8FD3-32186E18F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1" y="357190"/>
            <a:ext cx="5041115" cy="2835627"/>
          </a:xfrm>
          <a:prstGeom prst="rect">
            <a:avLst/>
          </a:prstGeom>
        </p:spPr>
      </p:pic>
      <p:pic>
        <p:nvPicPr>
          <p:cNvPr id="5" name="Рисунок 4" descr="Изображение выглядит как дерево, внешний, земля, цветной&#10;&#10;Автоматически созданное описание">
            <a:extLst>
              <a:ext uri="{FF2B5EF4-FFF2-40B4-BE49-F238E27FC236}">
                <a16:creationId xmlns="" xmlns:a16="http://schemas.microsoft.com/office/drawing/2014/main" id="{5EA63A4C-B5C8-428C-81FA-6E5C38B315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641726"/>
            <a:ext cx="4462613" cy="251022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899592" y="161380"/>
            <a:ext cx="3386656" cy="28389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8625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61380"/>
            <a:ext cx="8291264" cy="564810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Гурткова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 з </a:t>
            </a: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національно-патріотичного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tabLst>
                <a:tab pos="457200" algn="l"/>
              </a:tabLst>
            </a:pPr>
            <a:endParaRPr lang="ru-RU" sz="1800" dirty="0"/>
          </a:p>
        </p:txBody>
      </p:sp>
      <p:pic>
        <p:nvPicPr>
          <p:cNvPr id="6" name="Picture 2" descr="F:\фото районо нац-патр виховання\Гурток Стежинками рідного краю2.jpg">
            <a:extLst>
              <a:ext uri="{FF2B5EF4-FFF2-40B4-BE49-F238E27FC236}">
                <a16:creationId xmlns="" xmlns:a16="http://schemas.microsoft.com/office/drawing/2014/main" id="{ACCC16D6-248D-48D3-B84C-5AF394F15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7290" y="1412776"/>
            <a:ext cx="7344816" cy="5098266"/>
          </a:xfrm>
          <a:prstGeom prst="rect">
            <a:avLst/>
          </a:prstGeom>
          <a:noFill/>
        </p:spPr>
      </p:pic>
      <p:pic>
        <p:nvPicPr>
          <p:cNvPr id="7" name="Picture 2" descr="D:\рамки\Рамки цветы\103356351_1g.png">
            <a:extLst>
              <a:ext uri="{FF2B5EF4-FFF2-40B4-BE49-F238E27FC236}">
                <a16:creationId xmlns="" xmlns:a16="http://schemas.microsoft.com/office/drawing/2014/main" id="{36093FA2-83D2-4755-B1C1-99B3F4CBB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0" y="4617356"/>
            <a:ext cx="2320410" cy="199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175095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1355"/>
            <a:ext cx="2775148" cy="70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1355"/>
            <a:ext cx="2775148" cy="70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/>
            </a:r>
            <a:br>
              <a:rPr lang="uk-UA" dirty="0"/>
            </a:br>
            <a:r>
              <a:rPr lang="uk-UA" dirty="0"/>
              <a:t>Національно-патріотичні куточки</a:t>
            </a:r>
          </a:p>
        </p:txBody>
      </p:sp>
      <p:pic>
        <p:nvPicPr>
          <p:cNvPr id="9" name="Рисунок 8" descr="Изображение выглядит как внутренний, фотография, шкафчик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82260DA9-2ABA-48A9-B837-18169A0E24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47" y="1700808"/>
            <a:ext cx="7668344" cy="431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021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41354"/>
            <a:ext cx="4980561" cy="125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042" y="441354"/>
            <a:ext cx="2987250" cy="7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Изображение выглядит как фотография, закрытый, много, здан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760EAB68-7CB5-490A-96A6-19205B466F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45" y="1700808"/>
            <a:ext cx="7936882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2220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71736" y="0"/>
            <a:ext cx="6429420" cy="78579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Проведення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різноманітних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заходів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участю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педагогів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і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батьків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92119" y="5033490"/>
            <a:ext cx="1726365" cy="169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9842" y="138321"/>
            <a:ext cx="2313437" cy="22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Микола\Desktop\Створити папку\IMG-c0dce91f210796fdfdbad43bea51e282-V.jpg">
            <a:extLst>
              <a:ext uri="{FF2B5EF4-FFF2-40B4-BE49-F238E27FC236}">
                <a16:creationId xmlns="" xmlns:a16="http://schemas.microsoft.com/office/drawing/2014/main" id="{B40F3913-0E9C-46CB-81A8-0834929E9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990572"/>
            <a:ext cx="3816424" cy="4750796"/>
          </a:xfrm>
          <a:prstGeom prst="rect">
            <a:avLst/>
          </a:prstGeom>
          <a:noFill/>
        </p:spPr>
      </p:pic>
      <p:pic>
        <p:nvPicPr>
          <p:cNvPr id="7" name="Picture 3" descr="F:\фото районо нац-патр виховання\Свято Осіннє мереживо.jpg">
            <a:extLst>
              <a:ext uri="{FF2B5EF4-FFF2-40B4-BE49-F238E27FC236}">
                <a16:creationId xmlns="" xmlns:a16="http://schemas.microsoft.com/office/drawing/2014/main" id="{BEFA5674-0498-4A09-A5D0-4166E6229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3659" y="2430070"/>
            <a:ext cx="4130584" cy="2928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85512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2266030" y="5200600"/>
            <a:ext cx="4752975" cy="1046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3" name="Рисунок 2" descr="Изображение выглядит как внутренний, пол, человек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0102A0F9-58B9-4A85-8631-BFCF772CF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95858"/>
            <a:ext cx="6118527" cy="5350904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F:\21.02.2019 День рідної мови середні групи\21.02.2019 День рідної мови 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143900" cy="6107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152065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21.02.2019 День рідної мови середні групи\21.02.2019 День рідної мови 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2" y="3500438"/>
            <a:ext cx="4476748" cy="3357561"/>
          </a:xfrm>
          <a:prstGeom prst="rect">
            <a:avLst/>
          </a:prstGeom>
          <a:noFill/>
        </p:spPr>
      </p:pic>
      <p:pic>
        <p:nvPicPr>
          <p:cNvPr id="18435" name="Picture 3" descr="F:\21.02.2019 День рідної мови середні групи\21.02.2019 День рідної мови 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82577"/>
            <a:ext cx="4500562" cy="3375422"/>
          </a:xfrm>
          <a:prstGeom prst="rect">
            <a:avLst/>
          </a:prstGeom>
          <a:noFill/>
        </p:spPr>
      </p:pic>
      <p:pic>
        <p:nvPicPr>
          <p:cNvPr id="18433" name="Picture 1" descr="F:\21.02.2019 День рідної мови середні групи\21.02.2019 День рідної мови 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00562" cy="3346572"/>
          </a:xfrm>
          <a:prstGeom prst="rect">
            <a:avLst/>
          </a:prstGeom>
          <a:noFill/>
        </p:spPr>
      </p:pic>
      <p:pic>
        <p:nvPicPr>
          <p:cNvPr id="18436" name="Picture 4" descr="F:\21.02.2019 День рідної мови середні групи\21.02.2019 День рідної мови 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7251" y="0"/>
            <a:ext cx="4476749" cy="3357562"/>
          </a:xfrm>
          <a:prstGeom prst="rect">
            <a:avLst/>
          </a:prstGeom>
          <a:noFill/>
        </p:spPr>
      </p:pic>
      <p:pic>
        <p:nvPicPr>
          <p:cNvPr id="5123" name="Picture 3" descr="D:\рамки\Рамки цветы\a62768e55ea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079" y="2541957"/>
            <a:ext cx="1512088" cy="153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67377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F:\фото районо нац-патр виховання\Ділова гра «Розвиток народної педагогіки та формування завдань виховання через залучення до джерел народного мистецтва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8358214" cy="4701495"/>
          </a:xfrm>
          <a:prstGeom prst="rect">
            <a:avLst/>
          </a:prstGeom>
          <a:noFill/>
        </p:spPr>
      </p:pic>
      <p:sp>
        <p:nvSpPr>
          <p:cNvPr id="12290" name="WordArt 5"/>
          <p:cNvSpPr>
            <a:spLocks noChangeArrowheads="1" noChangeShapeType="1" noTextEdit="1"/>
          </p:cNvSpPr>
          <p:nvPr/>
        </p:nvSpPr>
        <p:spPr bwMode="auto">
          <a:xfrm>
            <a:off x="366664" y="142852"/>
            <a:ext cx="8563054" cy="1455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Педагогічні семінари та майстер класи</a:t>
            </a:r>
          </a:p>
        </p:txBody>
      </p:sp>
      <p:pic>
        <p:nvPicPr>
          <p:cNvPr id="12296" name="Picture 7" descr="D:\рамки\Патрыотичне\Дівчинка\kozach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00" y="5313435"/>
            <a:ext cx="1224136" cy="154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20117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F:\фото районо нац-патр виховання\Майстер-клас для педагогів Лялька-мота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1086"/>
            <a:ext cx="7971521" cy="5333160"/>
          </a:xfrm>
          <a:prstGeom prst="rect">
            <a:avLst/>
          </a:prstGeom>
          <a:noFill/>
        </p:spPr>
      </p:pic>
      <p:pic>
        <p:nvPicPr>
          <p:cNvPr id="6148" name="Picture 4" descr="Пов’язане зображенн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8851">
            <a:off x="6976550" y="5081262"/>
            <a:ext cx="1935090" cy="1451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087527"/>
      </p:ext>
    </p:extLst>
  </p:cSld>
  <p:clrMapOvr>
    <a:masterClrMapping/>
  </p:clrMapOvr>
  <p:transition spd="slow">
    <p:split orient="vert"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 позе, фотография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639445CF-710B-4EFF-9131-1B8F06F28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31" y="1052736"/>
            <a:ext cx="8448938" cy="4752528"/>
          </a:xfrm>
          <a:prstGeom prst="rect">
            <a:avLst/>
          </a:prstGeom>
        </p:spPr>
      </p:pic>
      <p:pic>
        <p:nvPicPr>
          <p:cNvPr id="6" name="Picture 2" descr="D:\рамки\Патрыотичне\Дівчинка\Ukrayinka.png">
            <a:extLst>
              <a:ext uri="{FF2B5EF4-FFF2-40B4-BE49-F238E27FC236}">
                <a16:creationId xmlns="" xmlns:a16="http://schemas.microsoft.com/office/drawing/2014/main" id="{FB65254D-C170-48A3-B97D-9EDE57121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5" y="4382740"/>
            <a:ext cx="1651892" cy="22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682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23828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Рисунок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638" y="4122738"/>
            <a:ext cx="233045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3" descr="http://img-fotki.yandex.ru/get/4910/valenta-mog.17d/0_76004_ca0b3fbc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013" y="4140200"/>
            <a:ext cx="2693987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139700"/>
            <a:ext cx="13954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69" name="Picture 1" descr="F:\21.02.2019 День рідної мови середні групи\21.02.2019 День рідної мови 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500438"/>
            <a:ext cx="4429124" cy="3357562"/>
          </a:xfrm>
          <a:prstGeom prst="rect">
            <a:avLst/>
          </a:prstGeom>
          <a:noFill/>
        </p:spPr>
      </p:pic>
      <p:pic>
        <p:nvPicPr>
          <p:cNvPr id="32770" name="Picture 2" descr="F:\13-17.05.2019 тиждень безпеки\травень 2019 тиждень безпеки 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143116"/>
            <a:ext cx="4643438" cy="3714776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083D0108-4C2C-4696-851B-AC256A24FBE8}"/>
              </a:ext>
            </a:extLst>
          </p:cNvPr>
          <p:cNvSpPr/>
          <p:nvPr/>
        </p:nvSpPr>
        <p:spPr>
          <a:xfrm>
            <a:off x="2555776" y="735053"/>
            <a:ext cx="4572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altLang="ru-RU" sz="2400" dirty="0">
                <a:solidFill>
                  <a:srgbClr val="002060"/>
                </a:solidFill>
              </a:rPr>
              <a:t>У ЗДО функціонує 12 груп: раннього віку – 2 групи, дошкільного віку – 10 груп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F:\педрада№1 31.08.2018\IMG_7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6572296" cy="47863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352928" cy="3672408"/>
          </a:xfrm>
        </p:spPr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</a:rPr>
              <a:t> 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2052" name="Picture 4" descr="Картинки по запросу діти працюють рисунки без фо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4784"/>
            <a:ext cx="2232248" cy="251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39280" y="404663"/>
            <a:ext cx="6442569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Педагогічні</a:t>
            </a: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 </a:t>
            </a:r>
            <a:r>
              <a:rPr lang="ru-RU" sz="5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наради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464450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F:\фото районо нац-патр виховання\Майстер-клас для батьків Виготовлення оберегу (віночок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8143900" cy="45809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kern="1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Творчі групи колективу</a:t>
            </a:r>
            <a:endParaRPr lang="ru-RU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10" name="Picture 2" descr="D:\рамки\Патрыотичне\Дівчинка\Ukrayin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0" y="4291886"/>
            <a:ext cx="1219845" cy="22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43063"/>
      </p:ext>
    </p:extLst>
  </p:cSld>
  <p:clrMapOvr>
    <a:masterClrMapping/>
  </p:clrMapOvr>
  <p:transition spd="slow">
    <p:zoom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мки\Патрыотичне\0_84c89_ee009946_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654" y="6165304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5091F14-40D0-4170-8184-CB41129F60B2}"/>
              </a:ext>
            </a:extLst>
          </p:cNvPr>
          <p:cNvSpPr/>
          <p:nvPr/>
        </p:nvSpPr>
        <p:spPr>
          <a:xfrm>
            <a:off x="107504" y="980728"/>
            <a:ext cx="4464496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Щоденно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 контролю підлягають наступні питання: 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режим і графік харчування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дітей;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приймання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продуктів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харчування і продовольчої сировини гарантованої постачальниками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якості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складання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меню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-розкладу;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виготовлення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страв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контроль за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харчуванням;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інформування батьків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про організацію харчування дітей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 descr="Изображение выглядит как стол, еда, тарелка, п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A8C605FE-B007-42B6-A00D-125DF73F37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402" y="2470128"/>
            <a:ext cx="4464496" cy="34220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927DB2D-303F-43B1-9B29-F8AAE9EE0BC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0"/>
            <a:ext cx="7949873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93855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мки\Патрыотичне\0_84c89_ee009946_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654" y="6165304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0C4FAEF-42C3-414B-B74B-8AD0CCD70FF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420"/>
            <a:ext cx="9144000" cy="840441"/>
          </a:xfrm>
          <a:prstGeom prst="rect">
            <a:avLst/>
          </a:prstGeom>
        </p:spPr>
      </p:pic>
      <p:sp>
        <p:nvSpPr>
          <p:cNvPr id="7" name="Rectangle 115">
            <a:extLst>
              <a:ext uri="{FF2B5EF4-FFF2-40B4-BE49-F238E27FC236}">
                <a16:creationId xmlns="" xmlns:a16="http://schemas.microsoft.com/office/drawing/2014/main" id="{A1A4E458-E7FA-47AC-B743-C9E8AE64B903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998861"/>
            <a:ext cx="4457700" cy="44875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м‛ясо</a:t>
            </a:r>
            <a:r>
              <a:rPr lang="ru-RU" altLang="ru-RU" dirty="0">
                <a:latin typeface="Times New Roman" panose="02020603050405020304" pitchFamily="18" charset="0"/>
              </a:rPr>
              <a:t> – 85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Риба</a:t>
            </a:r>
            <a:r>
              <a:rPr lang="ru-RU" altLang="ru-RU" dirty="0">
                <a:latin typeface="Times New Roman" panose="02020603050405020304" pitchFamily="18" charset="0"/>
              </a:rPr>
              <a:t> – 80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Масло </a:t>
            </a:r>
            <a:r>
              <a:rPr lang="ru-RU" altLang="ru-RU" dirty="0" err="1">
                <a:latin typeface="Times New Roman" panose="02020603050405020304" pitchFamily="18" charset="0"/>
              </a:rPr>
              <a:t>вершк</a:t>
            </a:r>
            <a:r>
              <a:rPr lang="ru-RU" altLang="ru-RU" dirty="0">
                <a:latin typeface="Times New Roman" panose="02020603050405020304" pitchFamily="18" charset="0"/>
              </a:rPr>
              <a:t>. – 100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Олія</a:t>
            </a:r>
            <a:r>
              <a:rPr lang="ru-RU" altLang="ru-RU" dirty="0">
                <a:latin typeface="Times New Roman" panose="02020603050405020304" pitchFamily="18" charset="0"/>
              </a:rPr>
              <a:t> – 100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Молоко – 62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Сир </a:t>
            </a:r>
            <a:r>
              <a:rPr lang="uk-UA" altLang="ru-RU" dirty="0" err="1">
                <a:latin typeface="Times New Roman" panose="02020603050405020304" pitchFamily="18" charset="0"/>
              </a:rPr>
              <a:t>кисломол</a:t>
            </a:r>
            <a:r>
              <a:rPr lang="uk-UA" altLang="ru-RU" dirty="0">
                <a:latin typeface="Times New Roman" panose="02020603050405020304" pitchFamily="18" charset="0"/>
              </a:rPr>
              <a:t>. – 70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Яйце – 70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Борошно – </a:t>
            </a:r>
            <a:r>
              <a:rPr lang="uk-UA" altLang="ru-RU" dirty="0" smtClean="0">
                <a:latin typeface="Times New Roman" panose="02020603050405020304" pitchFamily="18" charset="0"/>
              </a:rPr>
              <a:t>65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altLang="ru-RU" dirty="0">
              <a:latin typeface="Times New Roman" panose="02020603050405020304" pitchFamily="18" charset="0"/>
            </a:endParaRPr>
          </a:p>
        </p:txBody>
      </p:sp>
      <p:sp>
        <p:nvSpPr>
          <p:cNvPr id="8" name="Rectangle 116">
            <a:extLst>
              <a:ext uri="{FF2B5EF4-FFF2-40B4-BE49-F238E27FC236}">
                <a16:creationId xmlns="" xmlns:a16="http://schemas.microsoft.com/office/drawing/2014/main" id="{EF745C89-BFF0-4F78-876A-185EC5B073C3}"/>
              </a:ext>
            </a:extLst>
          </p:cNvPr>
          <p:cNvSpPr txBox="1">
            <a:spLocks noChangeArrowheads="1"/>
          </p:cNvSpPr>
          <p:nvPr/>
        </p:nvSpPr>
        <p:spPr>
          <a:xfrm>
            <a:off x="3851920" y="998861"/>
            <a:ext cx="4225280" cy="51733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Цукор – 100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Овочі </a:t>
            </a:r>
            <a:r>
              <a:rPr lang="uk-UA" altLang="ru-RU" dirty="0" smtClean="0">
                <a:latin typeface="Times New Roman" panose="02020603050405020304" pitchFamily="18" charset="0"/>
              </a:rPr>
              <a:t>–99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 smtClean="0">
                <a:latin typeface="Times New Roman" panose="02020603050405020304" pitchFamily="18" charset="0"/>
              </a:rPr>
              <a:t>Картопля </a:t>
            </a:r>
            <a:r>
              <a:rPr lang="uk-UA" altLang="ru-RU" dirty="0">
                <a:latin typeface="Times New Roman" panose="02020603050405020304" pitchFamily="18" charset="0"/>
              </a:rPr>
              <a:t>– </a:t>
            </a:r>
            <a:r>
              <a:rPr lang="uk-UA" altLang="ru-RU" dirty="0" smtClean="0">
                <a:latin typeface="Times New Roman" panose="02020603050405020304" pitchFamily="18" charset="0"/>
              </a:rPr>
              <a:t>89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Хліб пшеничний – 100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Хліб житній – 100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Сухофрукти – 100</a:t>
            </a: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Крупи - </a:t>
            </a:r>
            <a:r>
              <a:rPr lang="uk-UA" altLang="ru-RU" dirty="0" smtClean="0">
                <a:latin typeface="Times New Roman" panose="02020603050405020304" pitchFamily="18" charset="0"/>
              </a:rPr>
              <a:t>98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b="1" dirty="0">
                <a:latin typeface="Times New Roman" panose="02020603050405020304" pitchFamily="18" charset="0"/>
              </a:rPr>
              <a:t>Всього виконано – 88,5%</a:t>
            </a:r>
            <a:endParaRPr lang="ru-RU" altLang="ru-RU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8501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  <p:bldP spid="8" grpId="0" build="p"/>
      <p:bldP spid="8" grpI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11F75451-772E-49D9-8806-E9D06E129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80" y="0"/>
            <a:ext cx="8784976" cy="132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Аналіз захворюваності за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 </a:t>
            </a:r>
            <a:r>
              <a:rPr kumimoji="0" lang="uk-UA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2018/2019 навчальний рік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ru-RU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CEE7489-7638-4EA9-A9E1-D5BF8B609D8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779971"/>
            <a:ext cx="4269526" cy="4340412"/>
          </a:xfrm>
          <a:prstGeom prst="rect">
            <a:avLst/>
          </a:prstGeom>
        </p:spPr>
      </p:pic>
      <p:pic>
        <p:nvPicPr>
          <p:cNvPr id="9" name="Picture 2" descr="D:\Мои документы\Оформление\Патрыотичне\plan3.png">
            <a:extLst>
              <a:ext uri="{FF2B5EF4-FFF2-40B4-BE49-F238E27FC236}">
                <a16:creationId xmlns="" xmlns:a16="http://schemas.microsoft.com/office/drawing/2014/main" id="{C95A23BD-52E2-4412-9B53-A426D8FF0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17032"/>
            <a:ext cx="2699792" cy="240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464900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Оформление\Патрыотичне\0_828ac_dca4804f_orig.png">
            <a:extLst>
              <a:ext uri="{FF2B5EF4-FFF2-40B4-BE49-F238E27FC236}">
                <a16:creationId xmlns="" xmlns:a16="http://schemas.microsoft.com/office/drawing/2014/main" id="{8564ACAC-8377-49FB-8E95-B939345C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941168"/>
            <a:ext cx="3563888" cy="191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65D60E7E-993F-4986-AC2E-980081C3EE81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152400"/>
            <a:ext cx="7630616" cy="154840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3600" b="1" dirty="0">
                <a:solidFill>
                  <a:srgbClr val="FF0000"/>
                </a:solidFill>
              </a:rPr>
              <a:t>Використання благодійних батьківських коштів у 2018/2019 н. р.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B9F3E557-F5D9-4FA1-8C15-F5AC64E86CF5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700808"/>
            <a:ext cx="7630616" cy="352839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latin typeface="Times New Roman" panose="02020603050405020304" pitchFamily="18" charset="0"/>
              </a:rPr>
              <a:t>Централізованою бухгалтерією РУО було оприбутковано матеріальних цінностей загальною сумою </a:t>
            </a:r>
            <a:r>
              <a:rPr lang="uk-UA" altLang="ru-RU" sz="2800" b="1" dirty="0" smtClean="0">
                <a:solidFill>
                  <a:srgbClr val="CC0099"/>
                </a:solidFill>
                <a:latin typeface="Times New Roman" panose="02020603050405020304" pitchFamily="18" charset="0"/>
              </a:rPr>
              <a:t>149,720</a:t>
            </a:r>
            <a:r>
              <a:rPr lang="uk-UA" altLang="ru-RU" b="1" dirty="0" smtClean="0">
                <a:solidFill>
                  <a:srgbClr val="CC0099"/>
                </a:solidFill>
                <a:latin typeface="Times New Roman" panose="02020603050405020304" pitchFamily="18" charset="0"/>
              </a:rPr>
              <a:t> </a:t>
            </a:r>
            <a:r>
              <a:rPr lang="uk-UA" altLang="ru-RU" b="1" dirty="0">
                <a:solidFill>
                  <a:srgbClr val="CC0099"/>
                </a:solidFill>
                <a:latin typeface="Times New Roman" panose="02020603050405020304" pitchFamily="18" charset="0"/>
              </a:rPr>
              <a:t>гривень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2400" b="1" dirty="0"/>
              <a:t>Виконані основні види робіт</a:t>
            </a:r>
            <a:r>
              <a:rPr lang="uk-UA" altLang="ru-RU" sz="2800" b="1" dirty="0"/>
              <a:t>:</a:t>
            </a:r>
          </a:p>
          <a:p>
            <a:r>
              <a:rPr lang="uk-UA" altLang="ru-RU" sz="2000" b="1" dirty="0"/>
              <a:t> </a:t>
            </a:r>
            <a:r>
              <a:rPr lang="uk-UA" sz="2000" i="1" dirty="0" smtClean="0"/>
              <a:t>фарбування сходів, дверей, </a:t>
            </a:r>
            <a:r>
              <a:rPr lang="uk-UA" sz="2000" i="1" dirty="0" err="1" smtClean="0"/>
              <a:t>цоколю-</a:t>
            </a:r>
            <a:r>
              <a:rPr lang="uk-UA" sz="2000" i="1" dirty="0" smtClean="0"/>
              <a:t> 4500грн</a:t>
            </a:r>
            <a:endParaRPr lang="ru-RU" sz="2000" dirty="0" smtClean="0"/>
          </a:p>
          <a:p>
            <a:r>
              <a:rPr lang="uk-UA" sz="2000" i="1" dirty="0" smtClean="0"/>
              <a:t>- побілка дерев, </a:t>
            </a:r>
            <a:r>
              <a:rPr lang="uk-UA" sz="2000" i="1" dirty="0" err="1" smtClean="0"/>
              <a:t>бордюрів-</a:t>
            </a:r>
            <a:r>
              <a:rPr lang="uk-UA" sz="2000" i="1" dirty="0" smtClean="0"/>
              <a:t> 600 </a:t>
            </a:r>
            <a:r>
              <a:rPr lang="uk-UA" sz="2000" i="1" dirty="0" err="1" smtClean="0"/>
              <a:t>грн</a:t>
            </a:r>
            <a:endParaRPr lang="ru-RU" sz="2000" dirty="0" smtClean="0"/>
          </a:p>
          <a:p>
            <a:r>
              <a:rPr lang="uk-UA" sz="2000" i="1" dirty="0" smtClean="0"/>
              <a:t>- оформлення </a:t>
            </a:r>
            <a:r>
              <a:rPr lang="uk-UA" sz="2000" i="1" dirty="0" err="1" smtClean="0"/>
              <a:t>ракарію</a:t>
            </a:r>
            <a:r>
              <a:rPr lang="uk-UA" sz="2000" i="1" dirty="0" smtClean="0"/>
              <a:t> ( камінь натуральний, </a:t>
            </a:r>
            <a:r>
              <a:rPr lang="uk-UA" sz="2000" i="1" dirty="0" err="1" smtClean="0"/>
              <a:t>агроволокно</a:t>
            </a:r>
            <a:r>
              <a:rPr lang="uk-UA" sz="2000" i="1" dirty="0" smtClean="0"/>
              <a:t> , багаторічні рослини) – 11800грн</a:t>
            </a:r>
            <a:endParaRPr lang="ru-RU" sz="2000" dirty="0" smtClean="0"/>
          </a:p>
          <a:p>
            <a:r>
              <a:rPr lang="uk-UA" sz="2000" i="1" dirty="0" smtClean="0"/>
              <a:t>- асфальтування трьох павільйонів, доріжок , 100м</a:t>
            </a:r>
            <a:r>
              <a:rPr lang="uk-UA" sz="2000" i="1" baseline="30000" dirty="0" smtClean="0"/>
              <a:t>2</a:t>
            </a:r>
            <a:r>
              <a:rPr lang="uk-UA" sz="2000" i="1" dirty="0" smtClean="0"/>
              <a:t>- 31000грн</a:t>
            </a:r>
            <a:endParaRPr lang="ru-RU" sz="2000" dirty="0" smtClean="0"/>
          </a:p>
          <a:p>
            <a:r>
              <a:rPr lang="uk-UA" sz="2000" i="1" dirty="0" err="1" smtClean="0"/>
              <a:t>-ремонт</a:t>
            </a:r>
            <a:r>
              <a:rPr lang="uk-UA" sz="2000" i="1" dirty="0" smtClean="0"/>
              <a:t> підлоги гр. №9 – 20000грн</a:t>
            </a:r>
            <a:endParaRPr lang="ru-RU" sz="2000" dirty="0" smtClean="0"/>
          </a:p>
          <a:p>
            <a:r>
              <a:rPr lang="uk-UA" sz="2000" i="1" dirty="0" smtClean="0"/>
              <a:t>- заміна балконного блоку гр.№9- 5000грн</a:t>
            </a:r>
            <a:endParaRPr lang="ru-RU" sz="2000" dirty="0" smtClean="0"/>
          </a:p>
          <a:p>
            <a:pPr>
              <a:buFontTx/>
              <a:buNone/>
            </a:pPr>
            <a:r>
              <a:rPr lang="uk-UA" altLang="ru-RU" sz="2000" b="1" dirty="0" smtClean="0"/>
              <a:t>    </a:t>
            </a:r>
            <a:endParaRPr lang="uk-UA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137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Оформление\Патрыотичне\0_828ac_dca4804f_orig.png">
            <a:extLst>
              <a:ext uri="{FF2B5EF4-FFF2-40B4-BE49-F238E27FC236}">
                <a16:creationId xmlns="" xmlns:a16="http://schemas.microsoft.com/office/drawing/2014/main" id="{8564ACAC-8377-49FB-8E95-B939345C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8864" y="5714999"/>
            <a:ext cx="212513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76F86950-8A71-45E5-B004-61DA2ED64E1E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304800"/>
            <a:ext cx="68707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3200" b="1" dirty="0">
                <a:solidFill>
                  <a:schemeClr val="accent4">
                    <a:lumMod val="50000"/>
                  </a:schemeClr>
                </a:solidFill>
              </a:rPr>
              <a:t>Вжито для зміцнення матеріально-технічної бази :</a:t>
            </a:r>
            <a:r>
              <a:rPr lang="uk-UA" altLang="ru-RU" sz="3200" b="1" dirty="0"/>
              <a:t/>
            </a:r>
            <a:br>
              <a:rPr lang="uk-UA" altLang="ru-RU" sz="3200" b="1" dirty="0"/>
            </a:br>
            <a:endParaRPr lang="ru-RU" altLang="ru-RU" sz="3200" b="1" dirty="0"/>
          </a:p>
        </p:txBody>
      </p:sp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107D0344-644E-4600-81AB-70E6F3518F47}"/>
              </a:ext>
            </a:extLst>
          </p:cNvPr>
          <p:cNvSpPr txBox="1">
            <a:spLocks noChangeArrowheads="1"/>
          </p:cNvSpPr>
          <p:nvPr/>
        </p:nvSpPr>
        <p:spPr>
          <a:xfrm>
            <a:off x="179512" y="1556792"/>
            <a:ext cx="8568952" cy="22322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Батьківські кошти: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Ігрове обладнання на майданчиках, цемент, меблі для ігрових зон, фарба, дидактичні матеріали та канцелярія в методичний  кабінет, стіл, шафа, ліжка дитячі,  полиці, змішувачі, пральний порошок, посуд, постільна білизна, рушники, кухонні меблі, шафи для одягу, сантехніка – на загальну суму 201,988 грн.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бюджетні кошти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миючі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засоби та пральний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порошок, ремонт холодильника 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загальну суму   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15,000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комунальні послуги у період з 01.09.18 по 01.06.19 витрачено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395,607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Заробітна плата персоналу ЗДО на рік – 2млн.010,123грн.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6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79512" y="260648"/>
            <a:ext cx="7128792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Благоустрій ЗДО: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здание, внешний, земля, трав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F82FC38-6576-40EB-895E-AAD29ACCF7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9" y="1838359"/>
            <a:ext cx="8460432" cy="4758993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79512" y="260648"/>
            <a:ext cx="8568952" cy="6731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Клумба «</a:t>
            </a:r>
            <a:r>
              <a:rPr lang="uk-UA" sz="3600" b="1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Рокарій</a:t>
            </a:r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»: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земля, внешний, цвет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0A5FF416-76B4-4322-8194-FB423CB64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7380312" cy="415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758532"/>
      </p:ext>
    </p:extLst>
  </p:cSld>
  <p:clrMapOvr>
    <a:masterClrMapping/>
  </p:clrMapOvr>
  <p:transition spd="slow"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Стінка кухонна групи № 3, №8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внутренний, стена, шкафчик, бел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02CECAB6-C082-4C5E-A559-FA32F6C7D3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7463" y="2501185"/>
            <a:ext cx="4401134" cy="3657630"/>
          </a:xfrm>
          <a:prstGeom prst="rect">
            <a:avLst/>
          </a:prstGeom>
        </p:spPr>
      </p:pic>
      <p:pic>
        <p:nvPicPr>
          <p:cNvPr id="3" name="Рисунок 2" descr="Изображение выглядит как трава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8C845333-940B-4073-8E5C-593D295F6E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05969" y="1842039"/>
            <a:ext cx="5500451" cy="4408474"/>
          </a:xfrm>
          <a:prstGeom prst="rect">
            <a:avLst/>
          </a:prstGeom>
        </p:spPr>
      </p:pic>
      <p:pic>
        <p:nvPicPr>
          <p:cNvPr id="8" name="Picture 2" descr="D:\рамки\Патрыотичне\0_84c89_ee009946_L.gif">
            <a:extLst>
              <a:ext uri="{FF2B5EF4-FFF2-40B4-BE49-F238E27FC236}">
                <a16:creationId xmlns="" xmlns:a16="http://schemas.microsoft.com/office/drawing/2014/main" id="{60883F3C-0A17-429E-8A83-0292F6448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5" y="6251316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59686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000" kern="0" dirty="0">
                <a:solidFill>
                  <a:srgbClr val="0000FF"/>
                </a:solidFill>
                <a:latin typeface="Comic Sans MS"/>
              </a:rPr>
              <a:t>Кваліфікаційний склад педагогічних працівників ЗДО</a:t>
            </a:r>
            <a:endParaRPr lang="ru-RU" sz="4000" dirty="0"/>
          </a:p>
        </p:txBody>
      </p:sp>
      <p:pic>
        <p:nvPicPr>
          <p:cNvPr id="5" name="Picture 7" descr="D:\рамки\Патрыотичне\Дівчинка\kozachka.png">
            <a:extLst>
              <a:ext uri="{FF2B5EF4-FFF2-40B4-BE49-F238E27FC236}">
                <a16:creationId xmlns="" xmlns:a16="http://schemas.microsoft.com/office/drawing/2014/main" id="{CABC47D0-3BA4-4DC7-916C-638EB2CB15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9378"/>
            <a:ext cx="1813293" cy="228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9C2DD6D0-C051-4A60-9646-6772ED1872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5610253"/>
              </p:ext>
            </p:extLst>
          </p:nvPr>
        </p:nvGraphicFramePr>
        <p:xfrm>
          <a:off x="1800860" y="2018030"/>
          <a:ext cx="6885940" cy="4219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Замінено міжкімнатні двері група №2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внутренний, стена, п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B1211E99-B783-4C05-A53D-08870E847C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8156398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74054"/>
      </p:ext>
    </p:extLst>
  </p:cSld>
  <p:clrMapOvr>
    <a:masterClrMapping/>
  </p:clrMapOvr>
  <p:transition spd="slow"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Капітальний ремонт підлоги група №9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пол, внутренний, окно, комната&#10;&#10;Автоматически созданное описание">
            <a:extLst>
              <a:ext uri="{FF2B5EF4-FFF2-40B4-BE49-F238E27FC236}">
                <a16:creationId xmlns="" xmlns:a16="http://schemas.microsoft.com/office/drawing/2014/main" id="{4D654057-F751-4F9D-9767-4EC0D21A3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96752"/>
            <a:ext cx="4824536" cy="5256584"/>
          </a:xfrm>
          <a:prstGeom prst="rect">
            <a:avLst/>
          </a:prstGeom>
        </p:spPr>
      </p:pic>
      <p:pic>
        <p:nvPicPr>
          <p:cNvPr id="6" name="Picture 5" descr="D:\Мои документы\Оформление\Букашки\balloonp084.png">
            <a:extLst>
              <a:ext uri="{FF2B5EF4-FFF2-40B4-BE49-F238E27FC236}">
                <a16:creationId xmlns="" xmlns:a16="http://schemas.microsoft.com/office/drawing/2014/main" id="{C777BF24-F8E5-4730-AEC0-C02BBF131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500275"/>
            <a:ext cx="2525712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5929607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Заміна запасного виходу  в групі №9 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окно, внутренний, стена, сид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2AD00791-D26C-4BF9-9F1B-ED522277BF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889" y="2030857"/>
            <a:ext cx="5445224" cy="4209062"/>
          </a:xfrm>
          <a:prstGeom prst="rect">
            <a:avLst/>
          </a:prstGeom>
        </p:spPr>
      </p:pic>
      <p:pic>
        <p:nvPicPr>
          <p:cNvPr id="8" name="Picture 2" descr="D:\Мои документы\Оформление\небо\54c6bbe9b822.png">
            <a:extLst>
              <a:ext uri="{FF2B5EF4-FFF2-40B4-BE49-F238E27FC236}">
                <a16:creationId xmlns="" xmlns:a16="http://schemas.microsoft.com/office/drawing/2014/main" id="{0021E407-6CD3-4E79-94A7-7444481CE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01637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4332421"/>
      </p:ext>
    </p:extLst>
  </p:cSld>
  <p:clrMapOvr>
    <a:masterClrMapping/>
  </p:clrMapOvr>
  <p:transition spd="slow"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Придбано килими групи №1, №7, №10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Изображение выглядит как внутренний, стена, пол,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BF6E7C10-225D-4049-B47B-32D43212F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4315972" cy="2427734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утренний, стена, пол, одеж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0A16D84B-6B30-41D1-A7D5-4558D205D7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17032"/>
            <a:ext cx="5084057" cy="2859782"/>
          </a:xfrm>
          <a:prstGeom prst="rect">
            <a:avLst/>
          </a:prstGeom>
        </p:spPr>
      </p:pic>
      <p:pic>
        <p:nvPicPr>
          <p:cNvPr id="9" name="Рисунок 8" descr="Изображение выглядит как здание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CE88C60-23CC-4B9B-B574-1AE4702732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13685" y="1862504"/>
            <a:ext cx="4437110" cy="2495874"/>
          </a:xfrm>
          <a:prstGeom prst="rect">
            <a:avLst/>
          </a:prstGeom>
        </p:spPr>
      </p:pic>
      <p:pic>
        <p:nvPicPr>
          <p:cNvPr id="8" name="Picture 2" descr="D:\Мои документы\Оформление\небо\54c6bbe9b822.png">
            <a:extLst>
              <a:ext uri="{FF2B5EF4-FFF2-40B4-BE49-F238E27FC236}">
                <a16:creationId xmlns="" xmlns:a16="http://schemas.microsoft.com/office/drawing/2014/main" id="{0021E407-6CD3-4E79-94A7-7444481CE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869160"/>
            <a:ext cx="201637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747309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 та стільці група №5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пол, внутренний, стол, комната&#10;&#10;Автоматически созданное описание">
            <a:extLst>
              <a:ext uri="{FF2B5EF4-FFF2-40B4-BE49-F238E27FC236}">
                <a16:creationId xmlns="" xmlns:a16="http://schemas.microsoft.com/office/drawing/2014/main" id="{81189714-6150-4470-99EF-2460B725DD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8028384" cy="4515966"/>
          </a:xfrm>
          <a:prstGeom prst="rect">
            <a:avLst/>
          </a:prstGeom>
        </p:spPr>
      </p:pic>
      <p:pic>
        <p:nvPicPr>
          <p:cNvPr id="8" name="Picture 2" descr="D:\Мои документы\Оформление\небо\54c6bbe9b822.png">
            <a:extLst>
              <a:ext uri="{FF2B5EF4-FFF2-40B4-BE49-F238E27FC236}">
                <a16:creationId xmlns="" xmlns:a16="http://schemas.microsoft.com/office/drawing/2014/main" id="{0021E407-6CD3-4E79-94A7-7444481CE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01637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693471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259632" y="476672"/>
            <a:ext cx="6768752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цветок, земля, внешний, растен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6DC65504-294B-4FEE-9954-0AE93C145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77596"/>
            <a:ext cx="7884368" cy="4110921"/>
          </a:xfrm>
          <a:prstGeom prst="rect">
            <a:avLst/>
          </a:prstGeom>
        </p:spPr>
      </p:pic>
      <p:pic>
        <p:nvPicPr>
          <p:cNvPr id="7" name="Picture 6" descr="105822693_0_9addd_409687db_XL">
            <a:extLst>
              <a:ext uri="{FF2B5EF4-FFF2-40B4-BE49-F238E27FC236}">
                <a16:creationId xmlns="" xmlns:a16="http://schemas.microsoft.com/office/drawing/2014/main" id="{B766C819-8677-4251-B0A2-8C71C74C3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6632"/>
            <a:ext cx="3200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713976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259632" y="2204864"/>
            <a:ext cx="6768751" cy="200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Бажаємо</a:t>
            </a:r>
            <a:r>
              <a:rPr lang="ru-RU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 Вам </a:t>
            </a:r>
            <a:r>
              <a:rPr lang="ru-RU" sz="3600" b="1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щастя</a:t>
            </a:r>
            <a:r>
              <a:rPr lang="ru-RU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, миру, </a:t>
            </a:r>
            <a:r>
              <a:rPr lang="ru-RU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здоров</a:t>
            </a:r>
            <a:r>
              <a:rPr lang="ru-RU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  <a:sym typeface="Wingdings"/>
              </a:rPr>
              <a:t></a:t>
            </a:r>
            <a:r>
              <a:rPr lang="ru-RU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я</a:t>
            </a:r>
            <a:r>
              <a:rPr lang="ru-RU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!</a:t>
            </a:r>
          </a:p>
          <a:p>
            <a:pPr algn="ctr"/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itchFamily="18" charset="0"/>
              <a:ea typeface="Adobe Heiti Std R" panose="020B0400000000000000" pitchFamily="34" charset="-128"/>
              <a:cs typeface="Times New Roman" pitchFamily="18" charset="0"/>
            </a:endParaRPr>
          </a:p>
          <a:p>
            <a:pPr algn="ctr"/>
            <a:r>
              <a:rPr lang="ru-RU" sz="3600" b="1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Дякую</a:t>
            </a:r>
            <a:r>
              <a:rPr lang="ru-RU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 за </a:t>
            </a:r>
            <a:r>
              <a:rPr lang="ru-RU" sz="3600" b="1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увагу</a:t>
            </a:r>
            <a:r>
              <a:rPr lang="ru-RU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!</a:t>
            </a:r>
          </a:p>
        </p:txBody>
      </p:sp>
      <p:pic>
        <p:nvPicPr>
          <p:cNvPr id="5" name="Picture 2" descr="D:\Мои документы\Оформление\небо\54c6bbe9b822.png">
            <a:extLst>
              <a:ext uri="{FF2B5EF4-FFF2-40B4-BE49-F238E27FC236}">
                <a16:creationId xmlns="" xmlns:a16="http://schemas.microsoft.com/office/drawing/2014/main" id="{7126B8D8-5855-46B1-BFC4-E75EA4B73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208464"/>
            <a:ext cx="3096344" cy="243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8254754"/>
      </p:ext>
    </p:extLst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686800" cy="1008112"/>
          </a:xfrm>
        </p:spPr>
        <p:txBody>
          <a:bodyPr/>
          <a:lstStyle/>
          <a:p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Педагогічний колектив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5508104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F:\педрада№1 31.08.2018\IMG_7741.jpg">
            <a:extLst>
              <a:ext uri="{FF2B5EF4-FFF2-40B4-BE49-F238E27FC236}">
                <a16:creationId xmlns="" xmlns:a16="http://schemas.microsoft.com/office/drawing/2014/main" id="{9E66132A-C645-4BD7-9C37-E7CD9AEC4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38383"/>
            <a:ext cx="6672119" cy="48669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316749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Пріоритетні завдання ЗДО на 2018/2019 навчальний рік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257800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</a:pPr>
            <a:r>
              <a:rPr lang="uk-UA" sz="2400" dirty="0"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Продовжувати роботу щодо формування зв’язного українського мовлення , використовуючи різні види діяльності дошкільників.</a:t>
            </a:r>
          </a:p>
          <a:p>
            <a:pPr marL="0" lvl="0" indent="0" algn="just" eaLnBrk="1" hangingPunct="1">
              <a:spcBef>
                <a:spcPct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ct val="0"/>
              </a:spcBef>
              <a:buFontTx/>
              <a:buChar char="•"/>
            </a:pPr>
            <a:r>
              <a:rPr lang="uk-UA" sz="2400" dirty="0"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Упроваджувати концептуальні засади інклюзивної освіти з метою забезпечення права кожної дитини на якісну дошкільну освіту.</a:t>
            </a:r>
          </a:p>
          <a:p>
            <a:pPr marL="0" lvl="0" indent="0" algn="just">
              <a:spcBef>
                <a:spcPct val="0"/>
              </a:spcBef>
              <a:buFontTx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ct val="0"/>
              </a:spcBef>
              <a:buFontTx/>
              <a:buChar char="•"/>
            </a:pPr>
            <a:r>
              <a:rPr lang="uk-UA" sz="2400" dirty="0"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Продовжити роботу щодо патріотичного виховання дошкільників засобами інтегрованої діяльності.</a:t>
            </a:r>
          </a:p>
          <a:p>
            <a:pPr marL="0" lvl="0" indent="0" algn="just">
              <a:spcBef>
                <a:spcPct val="0"/>
              </a:spcBef>
              <a:buFontTx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ct val="0"/>
              </a:spcBef>
              <a:buFontTx/>
              <a:buChar char="•"/>
            </a:pPr>
            <a:r>
              <a:rPr lang="uk-UA" sz="2400" dirty="0"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Розпочати роботу щодо формування початкових уявлень у дітей  дошкільного віку через використання казок природознавчого змісту.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51508"/>
            <a:ext cx="1678681" cy="142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8104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76DF9F9-B3DE-4699-A7D0-EDC43A8E7FC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908720"/>
            <a:ext cx="7232094" cy="1814640"/>
          </a:xfrm>
          <a:prstGeom prst="rect">
            <a:avLst/>
          </a:prstGeom>
        </p:spPr>
      </p:pic>
      <p:graphicFrame>
        <p:nvGraphicFramePr>
          <p:cNvPr id="5" name="Объект 2">
            <a:extLst>
              <a:ext uri="{FF2B5EF4-FFF2-40B4-BE49-F238E27FC236}">
                <a16:creationId xmlns="" xmlns:a16="http://schemas.microsoft.com/office/drawing/2014/main" id="{CDF4D032-EA54-435D-A187-6315DDA624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35446"/>
              </p:ext>
            </p:extLst>
          </p:nvPr>
        </p:nvGraphicFramePr>
        <p:xfrm>
          <a:off x="1483516" y="3429000"/>
          <a:ext cx="7426462" cy="321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Пріоритетні напрями</a:t>
            </a:r>
            <a:endParaRPr lang="ru-RU" dirty="0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79512" y="1391579"/>
            <a:ext cx="896448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Правове виховання  ( у закладі реалізується проект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маю право!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основна мета якого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дати дитині необхідні в житті юридичні знання , навчити її поважати закони.)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Інклюзивна освіта (забезпечує безумовне право кожної дитини навчатися в загальноосвітньому закладі за місцем проживання із забезпеченням усіх необхідних для цього умов. Сприяє соціалізації дітей з вадами психофізичного розвитку.)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k-UA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аціонально-патріотичне виховання ( педагоги формують патріотичні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почуття дітей дошкільного віку на їх інтересі до найближчого оточення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сім'ї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батьківського дому, рідного міста).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D:\Мои документы\Оформление\Детки\deti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5157192"/>
            <a:ext cx="1800200" cy="152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Здійснення </a:t>
            </a:r>
            <a:r>
              <a:rPr lang="uk-UA" dirty="0" err="1"/>
              <a:t>освітньо</a:t>
            </a:r>
            <a:r>
              <a:rPr lang="uk-UA" dirty="0"/>
              <a:t>-виховного процесу:</a:t>
            </a:r>
            <a:endParaRPr lang="ru-RU" dirty="0"/>
          </a:p>
        </p:txBody>
      </p:sp>
      <p:pic>
        <p:nvPicPr>
          <p:cNvPr id="8" name="Рисунок 7" descr="Изображение выглядит как человек, снег, стена, ребен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AA3041B1-A6F3-4A6F-8FE3-76DA4C4736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25167"/>
            <a:ext cx="4715936" cy="3536952"/>
          </a:xfrm>
          <a:prstGeom prst="rect">
            <a:avLst/>
          </a:prstGeom>
        </p:spPr>
      </p:pic>
      <p:pic>
        <p:nvPicPr>
          <p:cNvPr id="12" name="Объект 11" descr="Изображение выглядит как человек, в позе, внутренний, групп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C7C2D8E-3DBD-4DCA-BDD0-021003C197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" y="1446211"/>
            <a:ext cx="4770599" cy="3536952"/>
          </a:xfr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</TotalTime>
  <Words>634</Words>
  <Application>Microsoft Office PowerPoint</Application>
  <PresentationFormat>Экран (4:3)</PresentationFormat>
  <Paragraphs>102</Paragraphs>
  <Slides>46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Загальні збори педагогічного колективу, батьківського комітету, ради та громадськості ЗДО</vt:lpstr>
      <vt:lpstr>Презентация PowerPoint</vt:lpstr>
      <vt:lpstr>Презентация PowerPoint</vt:lpstr>
      <vt:lpstr>Кваліфікаційний склад педагогічних працівників ЗДО</vt:lpstr>
      <vt:lpstr>Педагогічний колектив</vt:lpstr>
      <vt:lpstr>Пріоритетні завдання ЗДО на 2018/2019 навчальний рік</vt:lpstr>
      <vt:lpstr>Презентация PowerPoint</vt:lpstr>
      <vt:lpstr>Пріоритетні напрями</vt:lpstr>
      <vt:lpstr>Здійснення освітньо-виховного процесу:</vt:lpstr>
      <vt:lpstr>Ігрове  середовище:</vt:lpstr>
      <vt:lpstr>Презентация PowerPoint</vt:lpstr>
      <vt:lpstr>Презентация PowerPoint</vt:lpstr>
      <vt:lpstr>Презентация PowerPoint</vt:lpstr>
      <vt:lpstr>Презентация PowerPoint</vt:lpstr>
      <vt:lpstr>Гра – як засіб фізичного виховання</vt:lpstr>
      <vt:lpstr>Екологічне виховання:</vt:lpstr>
      <vt:lpstr>Презентация PowerPoint</vt:lpstr>
      <vt:lpstr>Презентация PowerPoint</vt:lpstr>
      <vt:lpstr>Презентация PowerPoint</vt:lpstr>
      <vt:lpstr>Презентация PowerPoint</vt:lpstr>
      <vt:lpstr> Національно-патріотичні куточки</vt:lpstr>
      <vt:lpstr>Презентация PowerPoint</vt:lpstr>
      <vt:lpstr>  Проведення різноманітних заходів за участю педагогів і батьків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 </vt:lpstr>
      <vt:lpstr>Творчі групи колективу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Ярошева  Ірина Миколаївна</dc:title>
  <dc:creator>Admin</dc:creator>
  <cp:lastModifiedBy>Admin</cp:lastModifiedBy>
  <cp:revision>251</cp:revision>
  <dcterms:created xsi:type="dcterms:W3CDTF">2017-01-28T16:47:06Z</dcterms:created>
  <dcterms:modified xsi:type="dcterms:W3CDTF">2019-10-02T08:24:24Z</dcterms:modified>
</cp:coreProperties>
</file>